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56" r:id="rId5"/>
    <p:sldId id="258" r:id="rId6"/>
    <p:sldId id="266" r:id="rId7"/>
    <p:sldId id="265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6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asic PPT" id="{7D2C302D-8DF1-45C0-A4BA-2EC496934C5E}">
          <p14:sldIdLst>
            <p14:sldId id="256"/>
            <p14:sldId id="258"/>
            <p14:sldId id="266"/>
            <p14:sldId id="265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64"/>
          </p14:sldIdLst>
        </p14:section>
        <p14:section name="Alternative Cover Slides" id="{A4B97C8D-16C4-4630-84D1-8B2353CE87CB}">
          <p14:sldIdLst/>
        </p14:section>
        <p14:section name="Dividers" id="{00F6390A-D2DE-4B3A-8E9F-81F2848AABD6}">
          <p14:sldIdLst/>
        </p14:section>
        <p14:section name="Predesigned Slides" id="{64AA28E4-26B4-49AC-B356-CFB5B30140DF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5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12A669-C198-4A38-A908-14CB692FD00B}" v="37" dt="2026-06-04T13:39:42.4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9F4375-02A2-4564-B2A8-0A5ABBC53CBB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8954D5-9599-4B60-86AF-34A023700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515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9.sv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3.sv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sv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FF41BD2-E4FF-743E-BD2D-E20E65B98C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47134"/>
            <a:ext cx="12192000" cy="6905134"/>
          </a:xfrm>
          <a:prstGeom prst="rect">
            <a:avLst/>
          </a:prstGeom>
        </p:spPr>
      </p:pic>
      <p:sp>
        <p:nvSpPr>
          <p:cNvPr id="8" name="Blue Mask">
            <a:extLst>
              <a:ext uri="{FF2B5EF4-FFF2-40B4-BE49-F238E27FC236}">
                <a16:creationId xmlns:a16="http://schemas.microsoft.com/office/drawing/2014/main" id="{5564E610-390C-FCD8-3B57-AC839DCE1DFC}"/>
              </a:ext>
            </a:extLst>
          </p:cNvPr>
          <p:cNvSpPr/>
          <p:nvPr userDrawn="1"/>
        </p:nvSpPr>
        <p:spPr>
          <a:xfrm>
            <a:off x="0" y="-47136"/>
            <a:ext cx="12192002" cy="6905135"/>
          </a:xfrm>
          <a:prstGeom prst="rect">
            <a:avLst/>
          </a:prstGeom>
          <a:solidFill>
            <a:srgbClr val="00458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/>
              <a:t>			</a:t>
            </a:r>
          </a:p>
        </p:txBody>
      </p:sp>
      <p:sp>
        <p:nvSpPr>
          <p:cNvPr id="6" name="Text Placeholder">
            <a:extLst>
              <a:ext uri="{FF2B5EF4-FFF2-40B4-BE49-F238E27FC236}">
                <a16:creationId xmlns:a16="http://schemas.microsoft.com/office/drawing/2014/main" id="{E875F1FA-2329-79D0-6E33-60288F9D03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199" y="2485103"/>
            <a:ext cx="7160868" cy="125253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E7FE5C09-5537-4444-8803-B37A97FB8E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55744"/>
            <a:ext cx="7160868" cy="1676739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pic>
        <p:nvPicPr>
          <p:cNvPr id="12" name="Picture 11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F9E9A796-2161-F5B6-F653-96C64DB3C0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1666" y="6262225"/>
            <a:ext cx="2743199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100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sz="quarter" idx="10"/>
          </p:nvPr>
        </p:nvSpPr>
        <p:spPr>
          <a:xfrm>
            <a:off x="5173822" y="2216210"/>
            <a:ext cx="1919143" cy="1919143"/>
          </a:xfrm>
          <a:custGeom>
            <a:avLst/>
            <a:gdLst>
              <a:gd name="connsiteX0" fmla="*/ 959065 w 1919143"/>
              <a:gd name="connsiteY0" fmla="*/ 1 h 1919143"/>
              <a:gd name="connsiteX1" fmla="*/ 1307851 w 1919143"/>
              <a:gd name="connsiteY1" fmla="*/ 144257 h 1919143"/>
              <a:gd name="connsiteX2" fmla="*/ 1774518 w 1919143"/>
              <a:gd name="connsiteY2" fmla="*/ 610430 h 1919143"/>
              <a:gd name="connsiteX3" fmla="*/ 1774887 w 1919143"/>
              <a:gd name="connsiteY3" fmla="*/ 1307851 h 1919143"/>
              <a:gd name="connsiteX4" fmla="*/ 1308714 w 1919143"/>
              <a:gd name="connsiteY4" fmla="*/ 1774518 h 1919143"/>
              <a:gd name="connsiteX5" fmla="*/ 611293 w 1919143"/>
              <a:gd name="connsiteY5" fmla="*/ 1774887 h 1919143"/>
              <a:gd name="connsiteX6" fmla="*/ 144626 w 1919143"/>
              <a:gd name="connsiteY6" fmla="*/ 1308714 h 1919143"/>
              <a:gd name="connsiteX7" fmla="*/ 144257 w 1919143"/>
              <a:gd name="connsiteY7" fmla="*/ 611293 h 1919143"/>
              <a:gd name="connsiteX8" fmla="*/ 610431 w 1919143"/>
              <a:gd name="connsiteY8" fmla="*/ 144626 h 1919143"/>
              <a:gd name="connsiteX9" fmla="*/ 959065 w 1919143"/>
              <a:gd name="connsiteY9" fmla="*/ 1 h 191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19143" h="1919143">
                <a:moveTo>
                  <a:pt x="959065" y="1"/>
                </a:moveTo>
                <a:cubicBezTo>
                  <a:pt x="1085273" y="-66"/>
                  <a:pt x="1211507" y="48014"/>
                  <a:pt x="1307851" y="144257"/>
                </a:cubicBezTo>
                <a:lnTo>
                  <a:pt x="1774518" y="610430"/>
                </a:lnTo>
                <a:cubicBezTo>
                  <a:pt x="1967208" y="802916"/>
                  <a:pt x="1967373" y="1115162"/>
                  <a:pt x="1774887" y="1307851"/>
                </a:cubicBezTo>
                <a:lnTo>
                  <a:pt x="1308714" y="1774518"/>
                </a:lnTo>
                <a:cubicBezTo>
                  <a:pt x="1116228" y="1967208"/>
                  <a:pt x="803983" y="1967373"/>
                  <a:pt x="611293" y="1774887"/>
                </a:cubicBezTo>
                <a:lnTo>
                  <a:pt x="144626" y="1308714"/>
                </a:lnTo>
                <a:cubicBezTo>
                  <a:pt x="-48063" y="1116228"/>
                  <a:pt x="-48229" y="803983"/>
                  <a:pt x="144257" y="611293"/>
                </a:cubicBezTo>
                <a:lnTo>
                  <a:pt x="610431" y="144626"/>
                </a:lnTo>
                <a:cubicBezTo>
                  <a:pt x="706674" y="48281"/>
                  <a:pt x="832856" y="68"/>
                  <a:pt x="959065" y="1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1"/>
          </p:nvPr>
        </p:nvSpPr>
        <p:spPr>
          <a:xfrm>
            <a:off x="2125646" y="2216209"/>
            <a:ext cx="1919143" cy="1919143"/>
          </a:xfrm>
          <a:custGeom>
            <a:avLst/>
            <a:gdLst>
              <a:gd name="connsiteX0" fmla="*/ 959065 w 1919143"/>
              <a:gd name="connsiteY0" fmla="*/ 1 h 1919143"/>
              <a:gd name="connsiteX1" fmla="*/ 1307851 w 1919143"/>
              <a:gd name="connsiteY1" fmla="*/ 144257 h 1919143"/>
              <a:gd name="connsiteX2" fmla="*/ 1774518 w 1919143"/>
              <a:gd name="connsiteY2" fmla="*/ 610430 h 1919143"/>
              <a:gd name="connsiteX3" fmla="*/ 1774887 w 1919143"/>
              <a:gd name="connsiteY3" fmla="*/ 1307851 h 1919143"/>
              <a:gd name="connsiteX4" fmla="*/ 1308714 w 1919143"/>
              <a:gd name="connsiteY4" fmla="*/ 1774518 h 1919143"/>
              <a:gd name="connsiteX5" fmla="*/ 611293 w 1919143"/>
              <a:gd name="connsiteY5" fmla="*/ 1774887 h 1919143"/>
              <a:gd name="connsiteX6" fmla="*/ 144626 w 1919143"/>
              <a:gd name="connsiteY6" fmla="*/ 1308714 h 1919143"/>
              <a:gd name="connsiteX7" fmla="*/ 144257 w 1919143"/>
              <a:gd name="connsiteY7" fmla="*/ 611293 h 1919143"/>
              <a:gd name="connsiteX8" fmla="*/ 610431 w 1919143"/>
              <a:gd name="connsiteY8" fmla="*/ 144626 h 1919143"/>
              <a:gd name="connsiteX9" fmla="*/ 959065 w 1919143"/>
              <a:gd name="connsiteY9" fmla="*/ 1 h 191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19143" h="1919143">
                <a:moveTo>
                  <a:pt x="959065" y="1"/>
                </a:moveTo>
                <a:cubicBezTo>
                  <a:pt x="1085273" y="-66"/>
                  <a:pt x="1211507" y="48014"/>
                  <a:pt x="1307851" y="144257"/>
                </a:cubicBezTo>
                <a:lnTo>
                  <a:pt x="1774518" y="610430"/>
                </a:lnTo>
                <a:cubicBezTo>
                  <a:pt x="1967208" y="802916"/>
                  <a:pt x="1967373" y="1115162"/>
                  <a:pt x="1774887" y="1307851"/>
                </a:cubicBezTo>
                <a:lnTo>
                  <a:pt x="1308714" y="1774518"/>
                </a:lnTo>
                <a:cubicBezTo>
                  <a:pt x="1116228" y="1967208"/>
                  <a:pt x="803983" y="1967373"/>
                  <a:pt x="611293" y="1774887"/>
                </a:cubicBezTo>
                <a:lnTo>
                  <a:pt x="144626" y="1308714"/>
                </a:lnTo>
                <a:cubicBezTo>
                  <a:pt x="-48063" y="1116228"/>
                  <a:pt x="-48229" y="803983"/>
                  <a:pt x="144257" y="611293"/>
                </a:cubicBezTo>
                <a:lnTo>
                  <a:pt x="610431" y="144626"/>
                </a:lnTo>
                <a:cubicBezTo>
                  <a:pt x="706674" y="48281"/>
                  <a:pt x="832856" y="68"/>
                  <a:pt x="959065" y="1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2"/>
          </p:nvPr>
        </p:nvSpPr>
        <p:spPr>
          <a:xfrm>
            <a:off x="8197059" y="2216210"/>
            <a:ext cx="1919143" cy="1919143"/>
          </a:xfrm>
          <a:custGeom>
            <a:avLst/>
            <a:gdLst>
              <a:gd name="connsiteX0" fmla="*/ 959065 w 1919143"/>
              <a:gd name="connsiteY0" fmla="*/ 1 h 1919143"/>
              <a:gd name="connsiteX1" fmla="*/ 1307851 w 1919143"/>
              <a:gd name="connsiteY1" fmla="*/ 144257 h 1919143"/>
              <a:gd name="connsiteX2" fmla="*/ 1774518 w 1919143"/>
              <a:gd name="connsiteY2" fmla="*/ 610430 h 1919143"/>
              <a:gd name="connsiteX3" fmla="*/ 1774887 w 1919143"/>
              <a:gd name="connsiteY3" fmla="*/ 1307851 h 1919143"/>
              <a:gd name="connsiteX4" fmla="*/ 1308714 w 1919143"/>
              <a:gd name="connsiteY4" fmla="*/ 1774518 h 1919143"/>
              <a:gd name="connsiteX5" fmla="*/ 611293 w 1919143"/>
              <a:gd name="connsiteY5" fmla="*/ 1774887 h 1919143"/>
              <a:gd name="connsiteX6" fmla="*/ 144626 w 1919143"/>
              <a:gd name="connsiteY6" fmla="*/ 1308714 h 1919143"/>
              <a:gd name="connsiteX7" fmla="*/ 144257 w 1919143"/>
              <a:gd name="connsiteY7" fmla="*/ 611293 h 1919143"/>
              <a:gd name="connsiteX8" fmla="*/ 610431 w 1919143"/>
              <a:gd name="connsiteY8" fmla="*/ 144626 h 1919143"/>
              <a:gd name="connsiteX9" fmla="*/ 959065 w 1919143"/>
              <a:gd name="connsiteY9" fmla="*/ 1 h 1919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19143" h="1919143">
                <a:moveTo>
                  <a:pt x="959065" y="1"/>
                </a:moveTo>
                <a:cubicBezTo>
                  <a:pt x="1085273" y="-66"/>
                  <a:pt x="1211507" y="48014"/>
                  <a:pt x="1307851" y="144257"/>
                </a:cubicBezTo>
                <a:lnTo>
                  <a:pt x="1774518" y="610430"/>
                </a:lnTo>
                <a:cubicBezTo>
                  <a:pt x="1967208" y="802916"/>
                  <a:pt x="1967373" y="1115162"/>
                  <a:pt x="1774887" y="1307851"/>
                </a:cubicBezTo>
                <a:lnTo>
                  <a:pt x="1308714" y="1774518"/>
                </a:lnTo>
                <a:cubicBezTo>
                  <a:pt x="1116228" y="1967208"/>
                  <a:pt x="803983" y="1967373"/>
                  <a:pt x="611293" y="1774887"/>
                </a:cubicBezTo>
                <a:lnTo>
                  <a:pt x="144626" y="1308714"/>
                </a:lnTo>
                <a:cubicBezTo>
                  <a:pt x="-48063" y="1116228"/>
                  <a:pt x="-48229" y="803983"/>
                  <a:pt x="144257" y="611293"/>
                </a:cubicBezTo>
                <a:lnTo>
                  <a:pt x="610431" y="144626"/>
                </a:lnTo>
                <a:cubicBezTo>
                  <a:pt x="706674" y="48281"/>
                  <a:pt x="832856" y="68"/>
                  <a:pt x="959065" y="1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 algn="ct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A9C93DC-E34A-8734-8A76-5174421BC1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9629" y="4681684"/>
            <a:ext cx="2551176" cy="1481328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70FB7A0-FABD-B39D-878E-1529999559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57805" y="4681684"/>
            <a:ext cx="2551176" cy="1481328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2FD37015-CEF7-62B6-D4A5-D16BFAAD6C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881042" y="4681684"/>
            <a:ext cx="2551176" cy="1481328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C78CDC4-4060-66D5-81A3-938734B40B0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809629" y="4286250"/>
            <a:ext cx="2551234" cy="368300"/>
          </a:xfrm>
        </p:spPr>
        <p:txBody>
          <a:bodyPr>
            <a:noAutofit/>
          </a:bodyPr>
          <a:lstStyle>
            <a:lvl1pPr marL="0" indent="0" algn="ctr">
              <a:buNone/>
              <a:defRPr lang="en-US" sz="1800" kern="1200" dirty="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A3EE24E6-C293-3159-A37F-939BE589193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57805" y="4286250"/>
            <a:ext cx="2551234" cy="368300"/>
          </a:xfrm>
        </p:spPr>
        <p:txBody>
          <a:bodyPr>
            <a:noAutofit/>
          </a:bodyPr>
          <a:lstStyle>
            <a:lvl1pPr marL="0" indent="0" algn="ctr">
              <a:buNone/>
              <a:defRPr lang="en-US" sz="1800" kern="1200" dirty="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5193C4A8-FC9B-D329-6543-248CCF1C563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80984" y="4286941"/>
            <a:ext cx="2551234" cy="368300"/>
          </a:xfrm>
        </p:spPr>
        <p:txBody>
          <a:bodyPr>
            <a:noAutofit/>
          </a:bodyPr>
          <a:lstStyle>
            <a:lvl1pPr marL="0" indent="0" algn="ctr">
              <a:buNone/>
              <a:defRPr lang="en-US" sz="1800" kern="1200" dirty="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0" name="Title 19">
            <a:extLst>
              <a:ext uri="{FF2B5EF4-FFF2-40B4-BE49-F238E27FC236}">
                <a16:creationId xmlns:a16="http://schemas.microsoft.com/office/drawing/2014/main" id="{731CF32D-9185-E5FE-0FFD-0E3A3FC1D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FF6BC27-96FA-EF82-3634-0223D0BD051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FC24822-57E5-B8B7-1498-F8C8F1BD33B9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7C8A60A5-1B9B-4891-AB71-2C418221B2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06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5CECAE-D6F6-B255-2FA3-6598765C31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A6A226-F2CA-061C-F6BB-81A2CEA987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8A60A5-1B9B-4891-AB71-2C418221B2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7843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5E21845-CE56-C5FB-B5E1-9888B7C4F01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5CECAE-D6F6-B255-2FA3-6598765C31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A6A226-F2CA-061C-F6BB-81A2CEA987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8A60A5-1B9B-4891-AB71-2C418221B2E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RIC Logo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850B0F26-2219-9082-2430-1A6122AD5E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1666" y="6262225"/>
            <a:ext cx="2743199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9525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DD21B3B-7236-486F-1054-3E67061564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2036618"/>
            <a:ext cx="10515599" cy="4060767"/>
          </a:xfrm>
        </p:spPr>
        <p:txBody>
          <a:bodyPr>
            <a:noAutofit/>
          </a:bodyPr>
          <a:lstStyle>
            <a:lvl1pPr marL="339725" indent="-339725"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2"/>
                    </a:ext>
                  </a:extLst>
                </a:blip>
              </a:buBlip>
              <a:tabLst/>
              <a:defRPr lang="en-US" sz="180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117475">
              <a:buFont typeface="Arial" panose="020B0604020202020204" pitchFamily="34" charset="0"/>
              <a:buChar char="•"/>
              <a:tabLst/>
              <a:defRPr lang="en-US" sz="1600" kern="1200" dirty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SzPct val="120000"/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2"/>
                    </a:ext>
                  </a:extLst>
                </a:blip>
              </a:buBlip>
            </a:pPr>
            <a:r>
              <a:rPr lang="en-US"/>
              <a:t>Insert text here</a:t>
            </a:r>
          </a:p>
          <a:p>
            <a:pPr lvl="1"/>
            <a:r>
              <a:rPr lang="en-US"/>
              <a:t>Sub text here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ADE9EB-5944-58A7-1992-69F68EAD0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184"/>
            <a:ext cx="10515600" cy="1325563"/>
          </a:xfrm>
        </p:spPr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339F903B-19C7-3BAF-23E8-2BDE09C93E4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43741" y="1553791"/>
            <a:ext cx="10510059" cy="37465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800" spc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31E0C15-DD50-A80C-D4FE-CA3814C1F5A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DAAF4D-DF80-0579-A481-5537423386E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C8A60A5-1B9B-4891-AB71-2C418221B2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5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RIC Aerial" descr="An aerial view of an airport&#10;&#10;AI-generated content may be incorrect.">
            <a:extLst>
              <a:ext uri="{FF2B5EF4-FFF2-40B4-BE49-F238E27FC236}">
                <a16:creationId xmlns:a16="http://schemas.microsoft.com/office/drawing/2014/main" id="{23DD480B-B13E-4266-369E-63337271D9E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CEFC29D-B95B-1282-DC46-8DA0D4EDCA11}"/>
              </a:ext>
            </a:extLst>
          </p:cNvPr>
          <p:cNvSpPr/>
          <p:nvPr userDrawn="1"/>
        </p:nvSpPr>
        <p:spPr>
          <a:xfrm>
            <a:off x="-2" y="0"/>
            <a:ext cx="12192002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Thank You">
            <a:extLst>
              <a:ext uri="{FF2B5EF4-FFF2-40B4-BE49-F238E27FC236}">
                <a16:creationId xmlns:a16="http://schemas.microsoft.com/office/drawing/2014/main" id="{DFC8C5B9-3634-F35A-E592-AFDC9068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4762" y="1323915"/>
            <a:ext cx="6222476" cy="1325563"/>
          </a:xfrm>
        </p:spPr>
        <p:txBody>
          <a:bodyPr>
            <a:norm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You.</a:t>
            </a:r>
          </a:p>
        </p:txBody>
      </p:sp>
      <p:sp>
        <p:nvSpPr>
          <p:cNvPr id="12" name="Contact">
            <a:extLst>
              <a:ext uri="{FF2B5EF4-FFF2-40B4-BE49-F238E27FC236}">
                <a16:creationId xmlns:a16="http://schemas.microsoft.com/office/drawing/2014/main" id="{D6BDF747-10BC-02BD-0467-E062DBCF8DC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10325" y="2951163"/>
            <a:ext cx="2375849" cy="847839"/>
          </a:xfrm>
          <a:noFill/>
          <a:ln>
            <a:noFill/>
          </a:ln>
          <a:effectLst>
            <a:softEdge rad="12700"/>
          </a:effectLst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Font typeface="Arial" panose="020B0604020202020204" pitchFamily="34" charset="0"/>
              <a:buNone/>
              <a:defRPr sz="14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CONTACT US:</a:t>
            </a:r>
          </a:p>
          <a:p>
            <a:pPr lvl="0"/>
            <a:r>
              <a:rPr lang="en-US"/>
              <a:t>First Last Name</a:t>
            </a:r>
          </a:p>
          <a:p>
            <a:pPr lvl="0"/>
            <a:r>
              <a:rPr lang="en-US"/>
              <a:t>Email Address</a:t>
            </a:r>
          </a:p>
        </p:txBody>
      </p:sp>
      <p:grpSp>
        <p:nvGrpSpPr>
          <p:cNvPr id="13" name="Plane Flying Away">
            <a:extLst>
              <a:ext uri="{FF2B5EF4-FFF2-40B4-BE49-F238E27FC236}">
                <a16:creationId xmlns:a16="http://schemas.microsoft.com/office/drawing/2014/main" id="{6A41D927-F20B-EA3E-014F-95A2B7E0227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-2" y="3982716"/>
            <a:ext cx="12188952" cy="2875284"/>
            <a:chOff x="0" y="2989263"/>
            <a:chExt cx="9144000" cy="2159000"/>
          </a:xfrm>
        </p:grpSpPr>
        <p:pic>
          <p:nvPicPr>
            <p:cNvPr id="14" name="RIC Swoosh">
              <a:extLst>
                <a:ext uri="{FF2B5EF4-FFF2-40B4-BE49-F238E27FC236}">
                  <a16:creationId xmlns:a16="http://schemas.microsoft.com/office/drawing/2014/main" id="{DFB36A4A-FB77-4D2D-9D97-FB2F8D8DBB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2989263"/>
              <a:ext cx="9144000" cy="2159000"/>
            </a:xfrm>
            <a:prstGeom prst="rect">
              <a:avLst/>
            </a:prstGeom>
          </p:spPr>
        </p:pic>
        <p:pic>
          <p:nvPicPr>
            <p:cNvPr id="15" name="RIC Logo">
              <a:extLst>
                <a:ext uri="{FF2B5EF4-FFF2-40B4-BE49-F238E27FC236}">
                  <a16:creationId xmlns:a16="http://schemas.microsoft.com/office/drawing/2014/main" id="{98B532EE-AEF1-315E-4ED0-EE630749D9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90953" y="3971697"/>
              <a:ext cx="1257920" cy="902219"/>
            </a:xfrm>
            <a:prstGeom prst="rect">
              <a:avLst/>
            </a:prstGeom>
          </p:spPr>
        </p:pic>
        <p:pic>
          <p:nvPicPr>
            <p:cNvPr id="16" name="Plane" descr="A white airplane with black background&#10;&#10;AI-generated content may be incorrect.">
              <a:extLst>
                <a:ext uri="{FF2B5EF4-FFF2-40B4-BE49-F238E27FC236}">
                  <a16:creationId xmlns:a16="http://schemas.microsoft.com/office/drawing/2014/main" id="{67086F91-2DFB-AE42-D1B5-F5A02347647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83153" y="3106498"/>
              <a:ext cx="777691" cy="4680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40663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79DFB42-8CF5-B243-5B30-9366940D0B24}"/>
              </a:ext>
            </a:extLst>
          </p:cNvPr>
          <p:cNvSpPr/>
          <p:nvPr userDrawn="1"/>
        </p:nvSpPr>
        <p:spPr>
          <a:xfrm>
            <a:off x="0" y="2752078"/>
            <a:ext cx="12192000" cy="4105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456F615-205D-95D9-8D91-43180AFA70F3}"/>
              </a:ext>
            </a:extLst>
          </p:cNvPr>
          <p:cNvSpPr/>
          <p:nvPr userDrawn="1"/>
        </p:nvSpPr>
        <p:spPr>
          <a:xfrm>
            <a:off x="9907571" y="5571241"/>
            <a:ext cx="2284429" cy="12867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Plane Flying Away">
            <a:extLst>
              <a:ext uri="{FF2B5EF4-FFF2-40B4-BE49-F238E27FC236}">
                <a16:creationId xmlns:a16="http://schemas.microsoft.com/office/drawing/2014/main" id="{215CE901-3396-7C83-8A10-F15C9B94C7A4}"/>
              </a:ext>
            </a:extLst>
          </p:cNvPr>
          <p:cNvGrpSpPr/>
          <p:nvPr userDrawn="1"/>
        </p:nvGrpSpPr>
        <p:grpSpPr>
          <a:xfrm>
            <a:off x="0" y="3981997"/>
            <a:ext cx="12192000" cy="2876004"/>
            <a:chOff x="0" y="2989263"/>
            <a:chExt cx="9144000" cy="2159000"/>
          </a:xfrm>
        </p:grpSpPr>
        <p:pic>
          <p:nvPicPr>
            <p:cNvPr id="6" name="Swoosh">
              <a:extLst>
                <a:ext uri="{FF2B5EF4-FFF2-40B4-BE49-F238E27FC236}">
                  <a16:creationId xmlns:a16="http://schemas.microsoft.com/office/drawing/2014/main" id="{9009EE60-592D-07D0-BBAB-FFDE192726A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2989263"/>
              <a:ext cx="9144000" cy="2159000"/>
            </a:xfrm>
            <a:prstGeom prst="rect">
              <a:avLst/>
            </a:prstGeom>
          </p:spPr>
        </p:pic>
        <p:pic>
          <p:nvPicPr>
            <p:cNvPr id="7" name="RIC Logo">
              <a:extLst>
                <a:ext uri="{FF2B5EF4-FFF2-40B4-BE49-F238E27FC236}">
                  <a16:creationId xmlns:a16="http://schemas.microsoft.com/office/drawing/2014/main" id="{4B6F6C28-6365-EAF4-A2B7-D3B6F63C90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90953" y="3971698"/>
              <a:ext cx="1257920" cy="902218"/>
            </a:xfrm>
            <a:prstGeom prst="rect">
              <a:avLst/>
            </a:prstGeom>
          </p:spPr>
        </p:pic>
        <p:pic>
          <p:nvPicPr>
            <p:cNvPr id="8" name="Plane">
              <a:extLst>
                <a:ext uri="{FF2B5EF4-FFF2-40B4-BE49-F238E27FC236}">
                  <a16:creationId xmlns:a16="http://schemas.microsoft.com/office/drawing/2014/main" id="{B10C7842-2D8F-A214-FDCA-8EEA43DA1E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83153" y="3106498"/>
              <a:ext cx="777691" cy="468054"/>
            </a:xfrm>
            <a:prstGeom prst="rect">
              <a:avLst/>
            </a:prstGeom>
          </p:spPr>
        </p:pic>
      </p:grpSp>
      <p:sp>
        <p:nvSpPr>
          <p:cNvPr id="10" name="Title 9">
            <a:extLst>
              <a:ext uri="{FF2B5EF4-FFF2-40B4-BE49-F238E27FC236}">
                <a16:creationId xmlns:a16="http://schemas.microsoft.com/office/drawing/2014/main" id="{DFC8C5B9-3634-F35A-E592-AFDC9068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4762" y="1323915"/>
            <a:ext cx="6222476" cy="1325563"/>
          </a:xfrm>
        </p:spPr>
        <p:txBody>
          <a:bodyPr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Thank You.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6BDF747-10BC-02BD-0467-E062DBCF8DC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10325" y="2951163"/>
            <a:ext cx="2375849" cy="847839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Font typeface="Arial" panose="020B0604020202020204" pitchFamily="34" charset="0"/>
              <a:buNone/>
              <a:defRPr sz="1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CONTACT US:</a:t>
            </a:r>
          </a:p>
          <a:p>
            <a:pPr lvl="0"/>
            <a:r>
              <a:rPr lang="en-US"/>
              <a:t>First Last Name</a:t>
            </a:r>
          </a:p>
          <a:p>
            <a:pPr lvl="0"/>
            <a:r>
              <a:rPr lang="en-US"/>
              <a:t>Email Address</a:t>
            </a:r>
          </a:p>
        </p:txBody>
      </p:sp>
    </p:spTree>
    <p:extLst>
      <p:ext uri="{BB962C8B-B14F-4D97-AF65-F5344CB8AC3E}">
        <p14:creationId xmlns:p14="http://schemas.microsoft.com/office/powerpoint/2010/main" val="18822055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Tow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IC Tower" descr="A close-up of a tower&#10;&#10;AI-generated content may be incorrect.">
            <a:extLst>
              <a:ext uri="{FF2B5EF4-FFF2-40B4-BE49-F238E27FC236}">
                <a16:creationId xmlns:a16="http://schemas.microsoft.com/office/drawing/2014/main" id="{56C0A3FA-5B65-2D66-AF3A-2F55DABFFD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0" y="-1"/>
            <a:ext cx="12191999" cy="6858001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5CECAE-D6F6-B255-2FA3-6598765C31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A6A226-F2CA-061C-F6BB-81A2CEA987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8A60A5-1B9B-4891-AB71-2C418221B2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D0AEC037-57E3-7E45-3E37-445123A4E4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354893"/>
            <a:ext cx="5875751" cy="1736889"/>
          </a:xfrm>
        </p:spPr>
        <p:txBody>
          <a:bodyPr>
            <a:no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Divider Text</a:t>
            </a:r>
          </a:p>
        </p:txBody>
      </p:sp>
      <p:pic>
        <p:nvPicPr>
          <p:cNvPr id="9" name="RIC Logo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6D78D10A-170A-3D70-4E53-F4963BA16D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1666" y="6262225"/>
            <a:ext cx="2743199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108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-United Exp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Flowers" descr="A field of flowers with a tower in the background&#10;&#10;AI-generated content may be incorrect.">
            <a:extLst>
              <a:ext uri="{FF2B5EF4-FFF2-40B4-BE49-F238E27FC236}">
                <a16:creationId xmlns:a16="http://schemas.microsoft.com/office/drawing/2014/main" id="{0A36AC5E-50F4-0B0A-32AD-F3B995D99E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61772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5CECAE-D6F6-B255-2FA3-6598765C31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A6A226-F2CA-061C-F6BB-81A2CEA987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8A60A5-1B9B-4891-AB71-2C418221B2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D0AEC037-57E3-7E45-3E37-445123A4E4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354893"/>
            <a:ext cx="5875751" cy="1736889"/>
          </a:xfrm>
        </p:spPr>
        <p:txBody>
          <a:bodyPr>
            <a:no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Divider Text</a:t>
            </a:r>
          </a:p>
        </p:txBody>
      </p:sp>
      <p:pic>
        <p:nvPicPr>
          <p:cNvPr id="9" name="RIC Logo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6D78D10A-170A-3D70-4E53-F4963BA16D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1666" y="6262225"/>
            <a:ext cx="2743199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4230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OP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us parked on the side of the road&#10;&#10;AI-generated content may be incorrect.">
            <a:extLst>
              <a:ext uri="{FF2B5EF4-FFF2-40B4-BE49-F238E27FC236}">
                <a16:creationId xmlns:a16="http://schemas.microsoft.com/office/drawing/2014/main" id="{E078102B-3429-AC0B-3B5D-83A69038C8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5CECAE-D6F6-B255-2FA3-6598765C31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A6A226-F2CA-061C-F6BB-81A2CEA987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8A60A5-1B9B-4891-AB71-2C418221B2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D0AEC037-57E3-7E45-3E37-445123A4E4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354893"/>
            <a:ext cx="5875751" cy="1736889"/>
          </a:xfrm>
        </p:spPr>
        <p:txBody>
          <a:bodyPr>
            <a:no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Divider Text</a:t>
            </a:r>
          </a:p>
        </p:txBody>
      </p:sp>
      <p:pic>
        <p:nvPicPr>
          <p:cNvPr id="9" name="RIC Logo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6D78D10A-170A-3D70-4E53-F4963BA16D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1666" y="6262225"/>
            <a:ext cx="2743199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5100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Term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IC Terminal" descr="People inside of a building with people walking&#10;&#10;AI-generated content may be incorrect.">
            <a:extLst>
              <a:ext uri="{FF2B5EF4-FFF2-40B4-BE49-F238E27FC236}">
                <a16:creationId xmlns:a16="http://schemas.microsoft.com/office/drawing/2014/main" id="{C3307633-17AF-1B05-A2CE-D5B0EA6356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2" y="0"/>
            <a:ext cx="12192002" cy="68580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5CECAE-D6F6-B255-2FA3-6598765C31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A6A226-F2CA-061C-F6BB-81A2CEA987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8A60A5-1B9B-4891-AB71-2C418221B2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D0AEC037-57E3-7E45-3E37-445123A4E4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354893"/>
            <a:ext cx="5875751" cy="1736889"/>
          </a:xfrm>
        </p:spPr>
        <p:txBody>
          <a:bodyPr>
            <a:no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Divider Text</a:t>
            </a:r>
          </a:p>
        </p:txBody>
      </p:sp>
      <p:pic>
        <p:nvPicPr>
          <p:cNvPr id="9" name="RIC Logo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6D78D10A-170A-3D70-4E53-F4963BA16D5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1666" y="6262225"/>
            <a:ext cx="2743199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380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IC Concourse A" descr="An airport terminal with a few airplanes&#10;&#10;Description automatically generated with medium confidence">
            <a:extLst>
              <a:ext uri="{FF2B5EF4-FFF2-40B4-BE49-F238E27FC236}">
                <a16:creationId xmlns:a16="http://schemas.microsoft.com/office/drawing/2014/main" id="{1397D585-1BDD-52A5-FFBB-FEC50586D7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Blue Mask">
            <a:extLst>
              <a:ext uri="{FF2B5EF4-FFF2-40B4-BE49-F238E27FC236}">
                <a16:creationId xmlns:a16="http://schemas.microsoft.com/office/drawing/2014/main" id="{5564E610-390C-FCD8-3B57-AC839DCE1DFC}"/>
              </a:ext>
            </a:extLst>
          </p:cNvPr>
          <p:cNvSpPr/>
          <p:nvPr userDrawn="1"/>
        </p:nvSpPr>
        <p:spPr>
          <a:xfrm>
            <a:off x="0" y="-1"/>
            <a:ext cx="12192002" cy="6858000"/>
          </a:xfrm>
          <a:prstGeom prst="rect">
            <a:avLst/>
          </a:prstGeom>
          <a:solidFill>
            <a:srgbClr val="00458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/>
              <a:t>			</a:t>
            </a:r>
          </a:p>
        </p:txBody>
      </p:sp>
      <p:sp>
        <p:nvSpPr>
          <p:cNvPr id="6" name="Text Placeholder">
            <a:extLst>
              <a:ext uri="{FF2B5EF4-FFF2-40B4-BE49-F238E27FC236}">
                <a16:creationId xmlns:a16="http://schemas.microsoft.com/office/drawing/2014/main" id="{E875F1FA-2329-79D0-6E33-60288F9D03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199" y="2485103"/>
            <a:ext cx="7160868" cy="125253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E7FE5C09-5537-4444-8803-B37A97FB8E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755744"/>
            <a:ext cx="7160868" cy="1676739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pic>
        <p:nvPicPr>
          <p:cNvPr id="12" name="Picture 11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F9E9A796-2161-F5B6-F653-96C64DB3C0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1666" y="6262225"/>
            <a:ext cx="2743199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2761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-United Exp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lane flying in the sky&#10;&#10;AI-generated content may be incorrect.">
            <a:extLst>
              <a:ext uri="{FF2B5EF4-FFF2-40B4-BE49-F238E27FC236}">
                <a16:creationId xmlns:a16="http://schemas.microsoft.com/office/drawing/2014/main" id="{39458A2C-23A5-E20F-7CA3-489F83F5CA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5CECAE-D6F6-B255-2FA3-6598765C31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A6A226-F2CA-061C-F6BB-81A2CEA9872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8A60A5-1B9B-4891-AB71-2C418221B2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">
            <a:extLst>
              <a:ext uri="{FF2B5EF4-FFF2-40B4-BE49-F238E27FC236}">
                <a16:creationId xmlns:a16="http://schemas.microsoft.com/office/drawing/2014/main" id="{D0AEC037-57E3-7E45-3E37-445123A4E4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354893"/>
            <a:ext cx="5875751" cy="1736889"/>
          </a:xfrm>
        </p:spPr>
        <p:txBody>
          <a:bodyPr>
            <a:no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Divider Text</a:t>
            </a:r>
          </a:p>
        </p:txBody>
      </p:sp>
      <p:pic>
        <p:nvPicPr>
          <p:cNvPr id="9" name="RIC Logo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6D78D10A-170A-3D70-4E53-F4963BA16D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1666" y="6262225"/>
            <a:ext cx="2743199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1607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y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0BF498E-38DD-F806-70B3-E34B2C47E6E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19D22F-D6CB-A4BB-0D4D-E2D26381E7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798" y="1774825"/>
            <a:ext cx="6031402" cy="1325563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pic>
        <p:nvPicPr>
          <p:cNvPr id="7" name="Picture 6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CDDC533C-F8E9-2B02-ACC1-B05B4DD12A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1666" y="6262225"/>
            <a:ext cx="2743199" cy="54864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D24FCE9D-BDCE-65D9-5C82-3BF251D0DC3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7887" t="17816" r="16410" b="16930"/>
          <a:stretch>
            <a:fillRect/>
          </a:stretch>
        </p:blipFill>
        <p:spPr>
          <a:xfrm>
            <a:off x="5772740" y="620235"/>
            <a:ext cx="5546524" cy="5508719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6CEF55-1C42-133A-FEC5-8B917E298F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3D78B1-658F-D4D1-7871-057678F0D8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8A60A5-1B9B-4891-AB71-2C418221B2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3961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y Se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C6FFE4-3918-DB90-A437-0920C78A5736}"/>
              </a:ext>
            </a:extLst>
          </p:cNvPr>
          <p:cNvSpPr/>
          <p:nvPr userDrawn="1"/>
        </p:nvSpPr>
        <p:spPr>
          <a:xfrm>
            <a:off x="0" y="2752078"/>
            <a:ext cx="12192000" cy="4105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56B194-890B-51DD-A30B-207021B27D5D}"/>
              </a:ext>
            </a:extLst>
          </p:cNvPr>
          <p:cNvSpPr/>
          <p:nvPr userDrawn="1"/>
        </p:nvSpPr>
        <p:spPr>
          <a:xfrm>
            <a:off x="0" y="0"/>
            <a:ext cx="12192000" cy="5535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19D22F-D6CB-A4BB-0D4D-E2D26381E7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798" y="1774825"/>
            <a:ext cx="6031402" cy="1325563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accent2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4D215A-42C4-829C-C447-8FB2E4BE2991}"/>
              </a:ext>
            </a:extLst>
          </p:cNvPr>
          <p:cNvSpPr/>
          <p:nvPr userDrawn="1"/>
        </p:nvSpPr>
        <p:spPr>
          <a:xfrm>
            <a:off x="0" y="6324368"/>
            <a:ext cx="12192000" cy="5336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DAC05B53-54B5-D2F4-302A-62D27F02475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1666" y="6262225"/>
            <a:ext cx="2743199" cy="54864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BB9A371F-CFB3-6318-BCB5-3BBB6861904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7887" t="17816" r="16410" b="16930"/>
          <a:stretch>
            <a:fillRect/>
          </a:stretch>
        </p:blipFill>
        <p:spPr>
          <a:xfrm>
            <a:off x="5772740" y="620235"/>
            <a:ext cx="5546524" cy="5508719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AE9A64-979B-C271-836C-16DCB184BD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1E86D9-BE99-2142-A6F2-6DA30243AE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8A60A5-1B9B-4891-AB71-2C418221B2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9217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wn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0BF498E-38DD-F806-70B3-E34B2C47E6E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19D22F-D6CB-A4BB-0D4D-E2D26381E7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798" y="1774825"/>
            <a:ext cx="6031402" cy="1325563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pic>
        <p:nvPicPr>
          <p:cNvPr id="7" name="Picture 6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CDDC533C-F8E9-2B02-ACC1-B05B4DD12A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1666" y="6262225"/>
            <a:ext cx="2743199" cy="54864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DCF31E22-FFEE-E0A2-AB00-E3DA8ABA987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648" t="18237" r="13803" b="14408"/>
          <a:stretch>
            <a:fillRect/>
          </a:stretch>
        </p:blipFill>
        <p:spPr>
          <a:xfrm>
            <a:off x="5492834" y="419622"/>
            <a:ext cx="5818031" cy="5801122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5AAAD1-8ABC-12E7-5021-B0AC84AC2F9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F4BC76-0AA7-828F-B345-4553A98D52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8A60A5-1B9B-4891-AB71-2C418221B2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6112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wn Se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D0A0E10-59FC-867E-F28F-EA56A1C99DB8}"/>
              </a:ext>
            </a:extLst>
          </p:cNvPr>
          <p:cNvSpPr/>
          <p:nvPr userDrawn="1"/>
        </p:nvSpPr>
        <p:spPr>
          <a:xfrm>
            <a:off x="0" y="2752078"/>
            <a:ext cx="12192000" cy="4105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261FCB-9CDC-EAF0-7BA0-BF154C009F5C}"/>
              </a:ext>
            </a:extLst>
          </p:cNvPr>
          <p:cNvSpPr/>
          <p:nvPr userDrawn="1"/>
        </p:nvSpPr>
        <p:spPr>
          <a:xfrm>
            <a:off x="0" y="0"/>
            <a:ext cx="12192000" cy="533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19D22F-D6CB-A4BB-0D4D-E2D26381E7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798" y="1774825"/>
            <a:ext cx="6031402" cy="1325563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accent5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922CF4-B5F8-5F24-9556-6329B943F6A1}"/>
              </a:ext>
            </a:extLst>
          </p:cNvPr>
          <p:cNvSpPr/>
          <p:nvPr userDrawn="1"/>
        </p:nvSpPr>
        <p:spPr>
          <a:xfrm>
            <a:off x="0" y="6324368"/>
            <a:ext cx="12192000" cy="53363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1A743809-B19B-C890-3944-308DBB40E6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1666" y="6262225"/>
            <a:ext cx="2743199" cy="54864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5997D498-84E2-4A5A-A23F-C9B8BD04704F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648" t="18237" r="13803" b="14408"/>
          <a:stretch>
            <a:fillRect/>
          </a:stretch>
        </p:blipFill>
        <p:spPr>
          <a:xfrm>
            <a:off x="5492834" y="419622"/>
            <a:ext cx="5818031" cy="580112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D24F7D-98FB-1DC2-01D7-C447DA9603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58FB13F-4417-E860-6F14-F045907CAC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8A60A5-1B9B-4891-AB71-2C418221B2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068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nset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0BF498E-38DD-F806-70B3-E34B2C47E6E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19D22F-D6CB-A4BB-0D4D-E2D26381E7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798" y="1774825"/>
            <a:ext cx="6031402" cy="1325563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pic>
        <p:nvPicPr>
          <p:cNvPr id="7" name="Picture 6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CDDC533C-F8E9-2B02-ACC1-B05B4DD12A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1666" y="6262225"/>
            <a:ext cx="2743199" cy="548640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BCA6F54D-86F6-2BCE-E397-3570CC11D837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5112772" y="390757"/>
            <a:ext cx="5700256" cy="579073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8B1E3E-541A-42AB-3BC1-EA8E67F17D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6D94BC-DDE3-1F5A-477A-C9422993B8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8A60A5-1B9B-4891-AB71-2C418221B2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1398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nset Se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2CB0F25-B9FC-C042-CAAA-4F462A689DE4}"/>
              </a:ext>
            </a:extLst>
          </p:cNvPr>
          <p:cNvSpPr/>
          <p:nvPr userDrawn="1"/>
        </p:nvSpPr>
        <p:spPr>
          <a:xfrm>
            <a:off x="0" y="2752078"/>
            <a:ext cx="12192000" cy="4105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261FCB-9CDC-EAF0-7BA0-BF154C009F5C}"/>
              </a:ext>
            </a:extLst>
          </p:cNvPr>
          <p:cNvSpPr/>
          <p:nvPr userDrawn="1"/>
        </p:nvSpPr>
        <p:spPr>
          <a:xfrm>
            <a:off x="0" y="0"/>
            <a:ext cx="12192000" cy="533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19D22F-D6CB-A4BB-0D4D-E2D26381E7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798" y="1774825"/>
            <a:ext cx="6031402" cy="1325563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accent4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CF50153-839C-C495-505D-9D1DF7F0D4C4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flipH="1">
            <a:off x="5112772" y="390757"/>
            <a:ext cx="5700256" cy="579073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8881D04-5079-4552-C215-9BBEDEFBFFC8}"/>
              </a:ext>
            </a:extLst>
          </p:cNvPr>
          <p:cNvSpPr/>
          <p:nvPr userDrawn="1"/>
        </p:nvSpPr>
        <p:spPr>
          <a:xfrm>
            <a:off x="0" y="6324368"/>
            <a:ext cx="12192000" cy="5336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9FCF654F-4966-3884-3CF5-AC79DD0EBC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1666" y="6262225"/>
            <a:ext cx="2743199" cy="548640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967580B-6198-8C65-43F0-377C39B773D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ABA218A-9D7A-9DB4-14A5-7CE699306F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8A60A5-1B9B-4891-AB71-2C418221B2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5930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ight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0BF498E-38DD-F806-70B3-E34B2C47E6E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19D22F-D6CB-A4BB-0D4D-E2D26381E7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798" y="1774825"/>
            <a:ext cx="6031402" cy="1325563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pic>
        <p:nvPicPr>
          <p:cNvPr id="7" name="Picture 6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CDDC533C-F8E9-2B02-ACC1-B05B4DD12A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1666" y="6262225"/>
            <a:ext cx="2743199" cy="54864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7EF200B9-6914-08B4-3832-BE697EA37995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21802" y="410720"/>
            <a:ext cx="6248400" cy="54610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D60B2E-25B8-2692-5B30-59300FBD11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1A1754-100C-4087-BE90-9DBAA43378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8A60A5-1B9B-4891-AB71-2C418221B2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7551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ight Se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04B7082-8993-5E1D-A384-805FAE9F5552}"/>
              </a:ext>
            </a:extLst>
          </p:cNvPr>
          <p:cNvSpPr/>
          <p:nvPr userDrawn="1"/>
        </p:nvSpPr>
        <p:spPr>
          <a:xfrm>
            <a:off x="0" y="2752078"/>
            <a:ext cx="12192000" cy="4105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261FCB-9CDC-EAF0-7BA0-BF154C009F5C}"/>
              </a:ext>
            </a:extLst>
          </p:cNvPr>
          <p:cNvSpPr/>
          <p:nvPr userDrawn="1"/>
        </p:nvSpPr>
        <p:spPr>
          <a:xfrm>
            <a:off x="0" y="0"/>
            <a:ext cx="12192000" cy="533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19D22F-D6CB-A4BB-0D4D-E2D26381E7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798" y="1774825"/>
            <a:ext cx="6031402" cy="1325563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accent6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7B51907-DB5F-0201-AF0C-DE8E5C3D31BC}"/>
              </a:ext>
            </a:extLst>
          </p:cNvPr>
          <p:cNvSpPr/>
          <p:nvPr userDrawn="1"/>
        </p:nvSpPr>
        <p:spPr>
          <a:xfrm>
            <a:off x="0" y="6324368"/>
            <a:ext cx="12192000" cy="53363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90EB1017-F919-9FBA-CD58-E8F5CF064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1666" y="6262225"/>
            <a:ext cx="2743199" cy="54864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545C4024-E191-DE7C-1D6C-656177472E21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421802" y="410720"/>
            <a:ext cx="6248400" cy="5461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8CB5E4-761B-0EA5-0E7A-38759E7D989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53BAD23-D369-2A8C-008C-FBFED82F66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8A60A5-1B9B-4891-AB71-2C418221B2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3426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m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0BF498E-38DD-F806-70B3-E34B2C47E6E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19D22F-D6CB-A4BB-0D4D-E2D26381E7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798" y="1774825"/>
            <a:ext cx="6031402" cy="1325563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pic>
        <p:nvPicPr>
          <p:cNvPr id="7" name="Picture 6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CDDC533C-F8E9-2B02-ACC1-B05B4DD12A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1666" y="6262225"/>
            <a:ext cx="2743199" cy="54864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F859DBEA-98DF-6B97-B850-EA7BB967632E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34461" y="244342"/>
            <a:ext cx="6229350" cy="6083566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5E855C-44DF-E628-25B3-63B93294D6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94EB6E-1494-D8C9-A51C-E1A230180C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8A60A5-1B9B-4891-AB71-2C418221B2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906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lue Mask">
            <a:extLst>
              <a:ext uri="{FF2B5EF4-FFF2-40B4-BE49-F238E27FC236}">
                <a16:creationId xmlns:a16="http://schemas.microsoft.com/office/drawing/2014/main" id="{C9693148-1A02-FF05-BFED-225B202E54B1}"/>
              </a:ext>
            </a:extLst>
          </p:cNvPr>
          <p:cNvSpPr/>
          <p:nvPr userDrawn="1"/>
        </p:nvSpPr>
        <p:spPr>
          <a:xfrm>
            <a:off x="0" y="-1"/>
            <a:ext cx="12192002" cy="6858000"/>
          </a:xfrm>
          <a:prstGeom prst="rect">
            <a:avLst/>
          </a:prstGeom>
          <a:solidFill>
            <a:srgbClr val="00458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			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788EC0E-C14E-A9D8-A73D-E6CA67C8AA7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347337" y="0"/>
            <a:ext cx="9844663" cy="6867925"/>
            <a:chOff x="1769160" y="2381"/>
            <a:chExt cx="7369411" cy="514588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A698928-09AB-9625-D923-8BB4A82218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69160" y="2381"/>
              <a:ext cx="7369411" cy="5145881"/>
            </a:xfrm>
            <a:prstGeom prst="rect">
              <a:avLst/>
            </a:prstGeom>
          </p:spPr>
        </p:pic>
        <p:pic>
          <p:nvPicPr>
            <p:cNvPr id="11" name="Picture 10" descr="A white airplane with black background&#10;&#10;AI-generated content may be incorrect.">
              <a:extLst>
                <a:ext uri="{FF2B5EF4-FFF2-40B4-BE49-F238E27FC236}">
                  <a16:creationId xmlns:a16="http://schemas.microsoft.com/office/drawing/2014/main" id="{5A0C58EA-BB30-DC71-3DA8-321DD0CB4B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7718844">
              <a:off x="5416028" y="582085"/>
              <a:ext cx="777691" cy="46805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7F51EA2-5444-BB16-EC8B-8A40AD5C40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4180" y="1867076"/>
            <a:ext cx="7033181" cy="1325563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B83F3F8-6F37-7291-BBAF-9033F04A212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4082" y="3298825"/>
            <a:ext cx="7033181" cy="132556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enter a subhead</a:t>
            </a:r>
          </a:p>
        </p:txBody>
      </p:sp>
      <p:pic>
        <p:nvPicPr>
          <p:cNvPr id="16" name="Picture 15" descr="A black and white logo with a bridge and plane flying over it&#10;&#10;AI-generated content may be incorrect.">
            <a:extLst>
              <a:ext uri="{FF2B5EF4-FFF2-40B4-BE49-F238E27FC236}">
                <a16:creationId xmlns:a16="http://schemas.microsoft.com/office/drawing/2014/main" id="{62F952CF-3257-80B8-CEAC-F0CEFB5AAF0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214" y="4938396"/>
            <a:ext cx="1658910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0355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m Se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769D6B1-2A22-8E8E-E784-41B06AD2F145}"/>
              </a:ext>
            </a:extLst>
          </p:cNvPr>
          <p:cNvSpPr/>
          <p:nvPr userDrawn="1"/>
        </p:nvSpPr>
        <p:spPr>
          <a:xfrm>
            <a:off x="0" y="2752078"/>
            <a:ext cx="12192000" cy="4105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261FCB-9CDC-EAF0-7BA0-BF154C009F5C}"/>
              </a:ext>
            </a:extLst>
          </p:cNvPr>
          <p:cNvSpPr/>
          <p:nvPr userDrawn="1"/>
        </p:nvSpPr>
        <p:spPr>
          <a:xfrm>
            <a:off x="0" y="0"/>
            <a:ext cx="12192000" cy="5336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19D22F-D6CB-A4BB-0D4D-E2D26381E7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1798" y="1774825"/>
            <a:ext cx="6031402" cy="1325563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accent3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47266DF0-1C56-C1A8-C577-AABDA35F5056}"/>
              </a:ext>
            </a:extLst>
          </p:cNvPr>
          <p:cNvPicPr>
            <a:picLocks noChangeAspect="1"/>
          </p:cNvPicPr>
          <p:nvPr userDrawn="1"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134461" y="244342"/>
            <a:ext cx="6229350" cy="608356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8BE22BD-F8FD-71A7-7FDF-11B4D94C9FF1}"/>
              </a:ext>
            </a:extLst>
          </p:cNvPr>
          <p:cNvSpPr/>
          <p:nvPr userDrawn="1"/>
        </p:nvSpPr>
        <p:spPr>
          <a:xfrm>
            <a:off x="0" y="6324368"/>
            <a:ext cx="12192000" cy="53363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2DD50CDC-AADC-A819-C05E-B1AC172E47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1666" y="6262225"/>
            <a:ext cx="2743199" cy="54864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EFE5FB-C67B-52A8-4F75-D41A81AFEA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C27B805-141B-9934-DE98-3C0DFC0982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8A60A5-1B9B-4891-AB71-2C418221B2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583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lue Mask">
            <a:extLst>
              <a:ext uri="{FF2B5EF4-FFF2-40B4-BE49-F238E27FC236}">
                <a16:creationId xmlns:a16="http://schemas.microsoft.com/office/drawing/2014/main" id="{5564E610-390C-FCD8-3B57-AC839DCE1DFC}"/>
              </a:ext>
            </a:extLst>
          </p:cNvPr>
          <p:cNvSpPr/>
          <p:nvPr userDrawn="1"/>
        </p:nvSpPr>
        <p:spPr>
          <a:xfrm>
            <a:off x="0" y="-1"/>
            <a:ext cx="12192002" cy="6858000"/>
          </a:xfrm>
          <a:prstGeom prst="rect">
            <a:avLst/>
          </a:prstGeom>
          <a:solidFill>
            <a:srgbClr val="00458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r>
              <a:rPr lang="en-US"/>
              <a:t>			</a:t>
            </a:r>
          </a:p>
        </p:txBody>
      </p:sp>
      <p:grpSp>
        <p:nvGrpSpPr>
          <p:cNvPr id="3" name="RIC Swoosh2">
            <a:extLst>
              <a:ext uri="{FF2B5EF4-FFF2-40B4-BE49-F238E27FC236}">
                <a16:creationId xmlns:a16="http://schemas.microsoft.com/office/drawing/2014/main" id="{0DFB4DD2-714A-96E7-B179-DE8333E30C79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9144005" cy="5148263"/>
          </a:xfrm>
        </p:grpSpPr>
        <p:pic>
          <p:nvPicPr>
            <p:cNvPr id="5" name="RIC Terminal Ext">
              <a:extLst>
                <a:ext uri="{FF2B5EF4-FFF2-40B4-BE49-F238E27FC236}">
                  <a16:creationId xmlns:a16="http://schemas.microsoft.com/office/drawing/2014/main" id="{F14D2A2C-97F4-8C4F-A600-BFC07A41F3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9144005" cy="5148263"/>
            </a:xfrm>
            <a:prstGeom prst="rect">
              <a:avLst/>
            </a:prstGeom>
          </p:spPr>
        </p:pic>
        <p:pic>
          <p:nvPicPr>
            <p:cNvPr id="4" name="Plane" descr="A white airplane with black background&#10;&#10;AI-generated content may be incorrect.">
              <a:extLst>
                <a:ext uri="{FF2B5EF4-FFF2-40B4-BE49-F238E27FC236}">
                  <a16:creationId xmlns:a16="http://schemas.microsoft.com/office/drawing/2014/main" id="{8835872A-79C4-102C-46D0-DA76269ABD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7415549">
              <a:off x="651524" y="3660333"/>
              <a:ext cx="777691" cy="468055"/>
            </a:xfrm>
            <a:prstGeom prst="rect">
              <a:avLst/>
            </a:prstGeom>
          </p:spPr>
        </p:pic>
      </p:grpSp>
      <p:sp>
        <p:nvSpPr>
          <p:cNvPr id="6" name="Text Placeholder">
            <a:extLst>
              <a:ext uri="{FF2B5EF4-FFF2-40B4-BE49-F238E27FC236}">
                <a16:creationId xmlns:a16="http://schemas.microsoft.com/office/drawing/2014/main" id="{E875F1FA-2329-79D0-6E33-60288F9D03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9149" y="2485103"/>
            <a:ext cx="7160868" cy="125253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">
            <a:extLst>
              <a:ext uri="{FF2B5EF4-FFF2-40B4-BE49-F238E27FC236}">
                <a16:creationId xmlns:a16="http://schemas.microsoft.com/office/drawing/2014/main" id="{E7FE5C09-5537-4444-8803-B37A97FB8E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9149" y="755744"/>
            <a:ext cx="7160868" cy="1676739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pic>
        <p:nvPicPr>
          <p:cNvPr id="12" name="RIC White Logo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F9E9A796-2161-F5B6-F653-96C64DB3C03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1666" y="6262225"/>
            <a:ext cx="2743199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217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85F4B5C1-B555-4D74-2A78-E96EB21F75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962407"/>
            <a:ext cx="4606188" cy="37336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1849"/>
              </a:lnSpc>
              <a:buClr>
                <a:schemeClr val="tx1"/>
              </a:buClr>
              <a:buFontTx/>
              <a:buBlip>
                <a:blip>
                  <a:extLst>
                    <a:ext uri="{96DAC541-7B7A-43D3-8B79-37D633B846F1}">
                      <asvg:svgBlip xmlns:asvg="http://schemas.microsoft.com/office/drawing/2016/SVG/main" r:embed="rId2"/>
                    </a:ext>
                  </a:extLst>
                </a:blip>
              </a:buBlip>
              <a:tabLst>
                <a:tab pos="4872289" algn="r"/>
              </a:tabLst>
              <a:defRPr sz="1599" b="0" i="0" spc="0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399" spc="100" baseline="0">
                <a:latin typeface="Montserrat" pitchFamily="2" charset="77"/>
              </a:defRPr>
            </a:lvl2pPr>
            <a:lvl3pPr>
              <a:defRPr sz="1399" spc="100" baseline="0">
                <a:latin typeface="Montserrat" pitchFamily="2" charset="77"/>
              </a:defRPr>
            </a:lvl3pPr>
            <a:lvl4pPr>
              <a:defRPr sz="1399" spc="100" baseline="0">
                <a:latin typeface="Montserrat" pitchFamily="2" charset="77"/>
              </a:defRPr>
            </a:lvl4pPr>
            <a:lvl5pPr>
              <a:defRPr sz="1399" spc="100" baseline="0">
                <a:latin typeface="Montserrat" pitchFamily="2" charset="77"/>
              </a:defRPr>
            </a:lvl5pPr>
          </a:lstStyle>
          <a:p>
            <a:pPr lvl="0"/>
            <a:r>
              <a:rPr lang="en-US"/>
              <a:t>Enter Topic 1 here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0E8B5C55-346A-2032-3CE5-D4639BB5020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38200" y="2486322"/>
            <a:ext cx="4606188" cy="373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en-US" sz="1599" b="0" i="0" spc="0" baseline="0" dirty="0" smtClean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85750" lvl="0" indent="-285750">
              <a:lnSpc>
                <a:spcPts val="1849"/>
              </a:lnSpc>
              <a:buClr>
                <a:schemeClr val="tx1"/>
              </a:buClr>
              <a:tabLst>
                <a:tab pos="4872289" algn="r"/>
              </a:tabLst>
            </a:pPr>
            <a:r>
              <a:rPr lang="en-US"/>
              <a:t>Enter Topic 2 here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0065C1A2-6473-7C12-2687-B0C17B18BDF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38200" y="3010236"/>
            <a:ext cx="4606188" cy="373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en-US" sz="1599" b="0" i="0" spc="0" baseline="0" dirty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85750" lvl="0" indent="-285750">
              <a:lnSpc>
                <a:spcPts val="1849"/>
              </a:lnSpc>
              <a:buClr>
                <a:schemeClr val="tx1"/>
              </a:buClr>
              <a:tabLst>
                <a:tab pos="4872289" algn="r"/>
              </a:tabLst>
            </a:pPr>
            <a:r>
              <a:rPr lang="en-US"/>
              <a:t>Enter Topic 3 here</a:t>
            </a:r>
          </a:p>
        </p:txBody>
      </p:sp>
      <p:sp>
        <p:nvSpPr>
          <p:cNvPr id="37" name="Text Placeholder 9">
            <a:extLst>
              <a:ext uri="{FF2B5EF4-FFF2-40B4-BE49-F238E27FC236}">
                <a16:creationId xmlns:a16="http://schemas.microsoft.com/office/drawing/2014/main" id="{EBBD6D82-D401-6618-C8D5-32F03CEC323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838200" y="3534151"/>
            <a:ext cx="4606188" cy="373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en-US" sz="1599" b="0" i="0" spc="0" baseline="0" dirty="0" smtClean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85750" lvl="0" indent="-285750">
              <a:lnSpc>
                <a:spcPts val="1849"/>
              </a:lnSpc>
              <a:buClr>
                <a:schemeClr val="tx1"/>
              </a:buClr>
              <a:tabLst>
                <a:tab pos="4872289" algn="r"/>
              </a:tabLst>
            </a:pPr>
            <a:r>
              <a:rPr lang="en-US"/>
              <a:t>Enter Topic 4 here</a:t>
            </a:r>
          </a:p>
        </p:txBody>
      </p:sp>
      <p:sp>
        <p:nvSpPr>
          <p:cNvPr id="38" name="Text Placeholder 9">
            <a:extLst>
              <a:ext uri="{FF2B5EF4-FFF2-40B4-BE49-F238E27FC236}">
                <a16:creationId xmlns:a16="http://schemas.microsoft.com/office/drawing/2014/main" id="{E1C1CF4E-BB64-AA86-BC80-C4AC71B890AD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838200" y="4058067"/>
            <a:ext cx="4606188" cy="373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en-US" sz="1599" b="0" i="0" spc="0" baseline="0" dirty="0" smtClean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85750" lvl="0" indent="-285750">
              <a:lnSpc>
                <a:spcPts val="1849"/>
              </a:lnSpc>
              <a:buClr>
                <a:schemeClr val="tx1"/>
              </a:buClr>
              <a:tabLst>
                <a:tab pos="4872289" algn="r"/>
              </a:tabLst>
            </a:pPr>
            <a:r>
              <a:rPr lang="en-US"/>
              <a:t>Enter Topic 5 here</a:t>
            </a:r>
          </a:p>
        </p:txBody>
      </p:sp>
      <p:sp>
        <p:nvSpPr>
          <p:cNvPr id="39" name="Text Placeholder 9">
            <a:extLst>
              <a:ext uri="{FF2B5EF4-FFF2-40B4-BE49-F238E27FC236}">
                <a16:creationId xmlns:a16="http://schemas.microsoft.com/office/drawing/2014/main" id="{CCDE2D73-271E-EF38-1FEF-17C5551FF64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838200" y="4581982"/>
            <a:ext cx="4606188" cy="373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en-US" sz="1599" b="0" i="0" spc="0" baseline="0" dirty="0" smtClean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85750" lvl="0" indent="-285750">
              <a:lnSpc>
                <a:spcPts val="1849"/>
              </a:lnSpc>
              <a:buClr>
                <a:schemeClr val="tx1"/>
              </a:buClr>
              <a:tabLst>
                <a:tab pos="4872289" algn="r"/>
              </a:tabLst>
            </a:pPr>
            <a:r>
              <a:rPr lang="en-US"/>
              <a:t>Enter Topic 6 here</a:t>
            </a:r>
          </a:p>
        </p:txBody>
      </p:sp>
      <p:sp>
        <p:nvSpPr>
          <p:cNvPr id="40" name="Text Placeholder 9">
            <a:extLst>
              <a:ext uri="{FF2B5EF4-FFF2-40B4-BE49-F238E27FC236}">
                <a16:creationId xmlns:a16="http://schemas.microsoft.com/office/drawing/2014/main" id="{B997E5D5-EB55-6011-198E-388B96244566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38200" y="5105898"/>
            <a:ext cx="4606188" cy="373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en-US" sz="1599" b="0" i="0" spc="0" baseline="0" dirty="0" smtClean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85750" lvl="0" indent="-285750">
              <a:lnSpc>
                <a:spcPts val="1849"/>
              </a:lnSpc>
              <a:buClr>
                <a:schemeClr val="tx1"/>
              </a:buClr>
              <a:tabLst>
                <a:tab pos="4872289" algn="r"/>
              </a:tabLst>
            </a:pPr>
            <a:r>
              <a:rPr lang="en-US"/>
              <a:t>Enter Topic 7 here</a:t>
            </a:r>
          </a:p>
        </p:txBody>
      </p:sp>
      <p:sp>
        <p:nvSpPr>
          <p:cNvPr id="41" name="Text Placeholder 9">
            <a:extLst>
              <a:ext uri="{FF2B5EF4-FFF2-40B4-BE49-F238E27FC236}">
                <a16:creationId xmlns:a16="http://schemas.microsoft.com/office/drawing/2014/main" id="{560AE509-6EB9-E9EE-4C79-EAFD8762527D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313308" y="1962407"/>
            <a:ext cx="4606188" cy="373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en-US" sz="1599" b="0" i="0" spc="0" baseline="0" dirty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85750" lvl="0" indent="-285750">
              <a:lnSpc>
                <a:spcPts val="1849"/>
              </a:lnSpc>
              <a:buClr>
                <a:schemeClr val="tx1"/>
              </a:buClr>
              <a:tabLst>
                <a:tab pos="4872289" algn="r"/>
              </a:tabLst>
            </a:pPr>
            <a:r>
              <a:rPr lang="en-US"/>
              <a:t>Enter Topic 8 here</a:t>
            </a:r>
          </a:p>
        </p:txBody>
      </p:sp>
      <p:sp>
        <p:nvSpPr>
          <p:cNvPr id="42" name="Text Placeholder 9">
            <a:extLst>
              <a:ext uri="{FF2B5EF4-FFF2-40B4-BE49-F238E27FC236}">
                <a16:creationId xmlns:a16="http://schemas.microsoft.com/office/drawing/2014/main" id="{1DA62686-FEF8-2F6B-DE40-9CC5B66F88BD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313308" y="2486322"/>
            <a:ext cx="4606188" cy="373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en-US" sz="1599" b="0" i="0" spc="0" baseline="0" dirty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85750" lvl="0" indent="-285750">
              <a:lnSpc>
                <a:spcPts val="1849"/>
              </a:lnSpc>
              <a:buClr>
                <a:schemeClr val="tx1"/>
              </a:buClr>
              <a:tabLst>
                <a:tab pos="4872289" algn="r"/>
              </a:tabLst>
            </a:pPr>
            <a:r>
              <a:rPr lang="en-US"/>
              <a:t>Enter Topic 9 here</a:t>
            </a:r>
          </a:p>
        </p:txBody>
      </p:sp>
      <p:sp>
        <p:nvSpPr>
          <p:cNvPr id="43" name="Text Placeholder 9">
            <a:extLst>
              <a:ext uri="{FF2B5EF4-FFF2-40B4-BE49-F238E27FC236}">
                <a16:creationId xmlns:a16="http://schemas.microsoft.com/office/drawing/2014/main" id="{4EA66882-04D5-3385-4702-394929F86A1E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313308" y="3010236"/>
            <a:ext cx="4606188" cy="373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en-US" sz="1599" b="0" i="0" spc="0" baseline="0" dirty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85750" lvl="0" indent="-285750">
              <a:lnSpc>
                <a:spcPts val="1849"/>
              </a:lnSpc>
              <a:buClr>
                <a:schemeClr val="tx1"/>
              </a:buClr>
              <a:tabLst>
                <a:tab pos="4872289" algn="r"/>
              </a:tabLst>
            </a:pPr>
            <a:r>
              <a:rPr lang="en-US"/>
              <a:t>Enter Topic 10 here</a:t>
            </a:r>
          </a:p>
        </p:txBody>
      </p:sp>
      <p:sp>
        <p:nvSpPr>
          <p:cNvPr id="44" name="Text Placeholder 9">
            <a:extLst>
              <a:ext uri="{FF2B5EF4-FFF2-40B4-BE49-F238E27FC236}">
                <a16:creationId xmlns:a16="http://schemas.microsoft.com/office/drawing/2014/main" id="{1A0B917C-FE2E-16DA-F060-8B1D7854012B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313308" y="3534151"/>
            <a:ext cx="4606188" cy="373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en-US" sz="1599" b="0" i="0" spc="0" baseline="0" dirty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85750" lvl="0" indent="-285750">
              <a:lnSpc>
                <a:spcPts val="1849"/>
              </a:lnSpc>
              <a:buClr>
                <a:schemeClr val="tx1"/>
              </a:buClr>
              <a:tabLst>
                <a:tab pos="4872289" algn="r"/>
              </a:tabLst>
            </a:pPr>
            <a:r>
              <a:rPr lang="en-US"/>
              <a:t>Enter Topic 11 here</a:t>
            </a:r>
          </a:p>
        </p:txBody>
      </p:sp>
      <p:sp>
        <p:nvSpPr>
          <p:cNvPr id="45" name="Text Placeholder 9">
            <a:extLst>
              <a:ext uri="{FF2B5EF4-FFF2-40B4-BE49-F238E27FC236}">
                <a16:creationId xmlns:a16="http://schemas.microsoft.com/office/drawing/2014/main" id="{B9777470-7329-9927-A789-BBAA9ABAEDA8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6313308" y="4058067"/>
            <a:ext cx="4606188" cy="373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en-US" sz="1599" b="0" i="0" spc="0" baseline="0" dirty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85750" lvl="0" indent="-285750">
              <a:lnSpc>
                <a:spcPts val="1849"/>
              </a:lnSpc>
              <a:buClr>
                <a:schemeClr val="tx1"/>
              </a:buClr>
              <a:tabLst>
                <a:tab pos="4872289" algn="r"/>
              </a:tabLst>
            </a:pPr>
            <a:r>
              <a:rPr lang="en-US"/>
              <a:t>Enter Topic 12 here</a:t>
            </a:r>
          </a:p>
        </p:txBody>
      </p:sp>
      <p:sp>
        <p:nvSpPr>
          <p:cNvPr id="46" name="Text Placeholder 9">
            <a:extLst>
              <a:ext uri="{FF2B5EF4-FFF2-40B4-BE49-F238E27FC236}">
                <a16:creationId xmlns:a16="http://schemas.microsoft.com/office/drawing/2014/main" id="{4765E9F0-E8E1-65E6-C9EA-CFFC4FE12C07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313308" y="4581982"/>
            <a:ext cx="4606188" cy="373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en-US" sz="1599" b="0" i="0" spc="0" baseline="0" dirty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85750" lvl="0" indent="-285750">
              <a:lnSpc>
                <a:spcPts val="1849"/>
              </a:lnSpc>
              <a:buClr>
                <a:schemeClr val="tx1"/>
              </a:buClr>
              <a:tabLst>
                <a:tab pos="4872289" algn="r"/>
              </a:tabLst>
            </a:pPr>
            <a:r>
              <a:rPr lang="en-US"/>
              <a:t>Enter Topic 13 here</a:t>
            </a:r>
          </a:p>
        </p:txBody>
      </p:sp>
      <p:sp>
        <p:nvSpPr>
          <p:cNvPr id="47" name="Text Placeholder 9">
            <a:extLst>
              <a:ext uri="{FF2B5EF4-FFF2-40B4-BE49-F238E27FC236}">
                <a16:creationId xmlns:a16="http://schemas.microsoft.com/office/drawing/2014/main" id="{1852750C-FF91-D021-BD2D-F2872C8B87C7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313308" y="5105898"/>
            <a:ext cx="4606188" cy="3733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en-US" sz="1599" b="0" i="0" spc="0" baseline="0" dirty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85750" lvl="0" indent="-285750">
              <a:lnSpc>
                <a:spcPts val="1849"/>
              </a:lnSpc>
              <a:buClr>
                <a:schemeClr val="tx1"/>
              </a:buClr>
              <a:tabLst>
                <a:tab pos="4872289" algn="r"/>
              </a:tabLst>
            </a:pPr>
            <a:r>
              <a:rPr lang="en-US"/>
              <a:t>Enter Topic 14 here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3C4D5F-B105-6557-254D-5151659B1F39}"/>
              </a:ext>
            </a:extLst>
          </p:cNvPr>
          <p:cNvSpPr>
            <a:spLocks noGrp="1"/>
          </p:cNvSpPr>
          <p:nvPr>
            <p:ph type="ftr" sz="quarter" idx="5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522EDA-510C-76E9-C617-6CD195F61383}"/>
              </a:ext>
            </a:extLst>
          </p:cNvPr>
          <p:cNvSpPr>
            <a:spLocks noGrp="1"/>
          </p:cNvSpPr>
          <p:nvPr>
            <p:ph type="sldNum" sz="quarter" idx="58"/>
          </p:nvPr>
        </p:nvSpPr>
        <p:spPr/>
        <p:txBody>
          <a:bodyPr/>
          <a:lstStyle/>
          <a:p>
            <a:fld id="{7C8A60A5-1B9B-4891-AB71-2C418221B2E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038C0E77-20C8-382A-CABE-FBAD309946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Table of Contents</a:t>
            </a:r>
          </a:p>
        </p:txBody>
      </p:sp>
    </p:spTree>
    <p:extLst>
      <p:ext uri="{BB962C8B-B14F-4D97-AF65-F5344CB8AC3E}">
        <p14:creationId xmlns:p14="http://schemas.microsoft.com/office/powerpoint/2010/main" val="54327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ig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86009-9FCD-9424-1AB7-703EB9F21A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04AED5-B94D-884A-BDC3-40D7F42B78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4FDAC9D-6C67-34B4-0F6A-B71DEAC9BD2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4F49FDB-E0E6-A0CC-EC8C-7F71E729E6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8A60A5-1B9B-4891-AB71-2C418221B2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184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F8C83-E755-1971-438F-2C7398460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FDC50D-153F-5DFC-F6B3-398BB57BB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00000"/>
              </a:lnSpc>
              <a:buSzPct val="110000"/>
              <a:defRPr sz="1800"/>
            </a:lvl1pPr>
            <a:lvl2pPr marL="568325" indent="-111125">
              <a:lnSpc>
                <a:spcPct val="100000"/>
              </a:lnSpc>
              <a:defRPr sz="1600"/>
            </a:lvl2pPr>
            <a:lvl3pPr marL="1030288" indent="-115888">
              <a:lnSpc>
                <a:spcPct val="100000"/>
              </a:lnSpc>
              <a:defRPr sz="1400"/>
            </a:lvl3pPr>
            <a:lvl4pPr marL="1482725" indent="-111125">
              <a:lnSpc>
                <a:spcPct val="100000"/>
              </a:lnSpc>
              <a:defRPr sz="1200"/>
            </a:lvl4pPr>
            <a:lvl5pPr marL="1944688" indent="-115888">
              <a:lnSpc>
                <a:spcPct val="100000"/>
              </a:lnSpc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BDBF13C-867D-FC16-8ACD-46B6EC783F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C38C503-36DA-312D-A616-BC5FABFF0F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8A60A5-1B9B-4891-AB71-2C418221B2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346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F8C83-E755-1971-438F-2C7398460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FDC50D-153F-5DFC-F6B3-398BB57BB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30188" indent="-230188">
              <a:buClr>
                <a:schemeClr val="tx1"/>
              </a:buClr>
              <a:buFont typeface="+mj-lt"/>
              <a:buAutoNum type="arabicPeriod"/>
              <a:defRPr sz="1800"/>
            </a:lvl1pPr>
            <a:lvl2pPr marL="684213" indent="-227013">
              <a:buClr>
                <a:schemeClr val="tx1"/>
              </a:buClr>
              <a:buFont typeface="+mj-lt"/>
              <a:buAutoNum type="alphaLcParenR"/>
              <a:defRPr sz="1600"/>
            </a:lvl2pPr>
            <a:lvl3pPr marL="1030288" indent="-115888">
              <a:buClr>
                <a:schemeClr val="tx1"/>
              </a:buClr>
              <a:buFont typeface="+mj-lt"/>
              <a:buAutoNum type="romanLcPeriod"/>
              <a:defRPr sz="1400"/>
            </a:lvl3pPr>
            <a:lvl4pPr marL="1482725" indent="-111125"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1200"/>
            </a:lvl4pPr>
            <a:lvl5pPr marL="1944688" indent="-115888">
              <a:buClr>
                <a:schemeClr val="tx1"/>
              </a:buClr>
              <a:buFont typeface="Arial" panose="020B0604020202020204" pitchFamily="34" charset="0"/>
              <a:buChar char="•"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1F44AC-F2F4-9DF3-78F2-9E333AD0FAE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199769-4230-F723-E622-A548E9A9459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8A60A5-1B9B-4891-AB71-2C418221B2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933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71329-A7C8-B984-CAC0-D2959E9CA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5DAC73-A98C-8FD0-444F-2836A57ECD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649E3-464F-9060-9649-B4050BD438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8A60A5-1B9B-4891-AB71-2C418221B2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15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3.sv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2A62577-877F-6D0A-4965-23BEC03993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47" r="2262"/>
          <a:stretch/>
        </p:blipFill>
        <p:spPr>
          <a:xfrm>
            <a:off x="-4866" y="2916739"/>
            <a:ext cx="12196868" cy="3915044"/>
          </a:xfrm>
          <a:prstGeom prst="rect">
            <a:avLst/>
          </a:prstGeom>
        </p:spPr>
      </p:pic>
      <p:sp>
        <p:nvSpPr>
          <p:cNvPr id="2" name="Title Placeholder">
            <a:extLst>
              <a:ext uri="{FF2B5EF4-FFF2-40B4-BE49-F238E27FC236}">
                <a16:creationId xmlns:a16="http://schemas.microsoft.com/office/drawing/2014/main" id="{256537C6-0476-E507-261D-B30918834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">
            <a:extLst>
              <a:ext uri="{FF2B5EF4-FFF2-40B4-BE49-F238E27FC236}">
                <a16:creationId xmlns:a16="http://schemas.microsoft.com/office/drawing/2014/main" id="{9CDE4965-E7A3-44E6-6902-193722E65D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">
            <a:extLst>
              <a:ext uri="{FF2B5EF4-FFF2-40B4-BE49-F238E27FC236}">
                <a16:creationId xmlns:a16="http://schemas.microsoft.com/office/drawing/2014/main" id="{F4EB1027-65D6-0123-3295-93E744833B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61722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">
            <a:extLst>
              <a:ext uri="{FF2B5EF4-FFF2-40B4-BE49-F238E27FC236}">
                <a16:creationId xmlns:a16="http://schemas.microsoft.com/office/drawing/2014/main" id="{EA9F06A9-51EB-6AD0-EDB3-DBEEE35946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5200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C8A60A5-1B9B-4891-AB71-2C418221B2E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RIC Logo" descr="A blue text on a black background&#10;&#10;AI-generated content may be incorrect.">
            <a:extLst>
              <a:ext uri="{FF2B5EF4-FFF2-40B4-BE49-F238E27FC236}">
                <a16:creationId xmlns:a16="http://schemas.microsoft.com/office/drawing/2014/main" id="{2B7500DF-A4C5-E870-B372-C921B686E990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1666" y="6262225"/>
            <a:ext cx="2743199" cy="54864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024F411F-9FBD-899B-C993-FED21CAD5272}"/>
              </a:ext>
            </a:extLst>
          </p:cNvPr>
          <p:cNvGrpSpPr/>
          <p:nvPr userDrawn="1"/>
        </p:nvGrpSpPr>
        <p:grpSpPr>
          <a:xfrm>
            <a:off x="0" y="0"/>
            <a:ext cx="12192000" cy="247750"/>
            <a:chOff x="0" y="0"/>
            <a:chExt cx="12192000" cy="24775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01D238EB-A946-C5A7-569D-7E4E6AFE06D7}"/>
                </a:ext>
              </a:extLst>
            </p:cNvPr>
            <p:cNvGrpSpPr/>
            <p:nvPr userDrawn="1"/>
          </p:nvGrpSpPr>
          <p:grpSpPr>
            <a:xfrm>
              <a:off x="7602486" y="64870"/>
              <a:ext cx="4589514" cy="182880"/>
              <a:chOff x="7602486" y="68507"/>
              <a:chExt cx="4589514" cy="182880"/>
            </a:xfrm>
          </p:grpSpPr>
          <p:sp>
            <p:nvSpPr>
              <p:cNvPr id="4" name="Isosceles Triangle 3">
                <a:extLst>
                  <a:ext uri="{FF2B5EF4-FFF2-40B4-BE49-F238E27FC236}">
                    <a16:creationId xmlns:a16="http://schemas.microsoft.com/office/drawing/2014/main" id="{62D4B3E8-42E1-4F4D-5BF4-491D0EC7E216}"/>
                  </a:ext>
                </a:extLst>
              </p:cNvPr>
              <p:cNvSpPr/>
              <p:nvPr userDrawn="1"/>
            </p:nvSpPr>
            <p:spPr>
              <a:xfrm flipV="1">
                <a:off x="7602486" y="68507"/>
                <a:ext cx="656948" cy="182880"/>
              </a:xfrm>
              <a:prstGeom prst="triangl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22D1979-525A-A514-81C2-8CA8C949EA88}"/>
                  </a:ext>
                </a:extLst>
              </p:cNvPr>
              <p:cNvSpPr/>
              <p:nvPr userDrawn="1"/>
            </p:nvSpPr>
            <p:spPr>
              <a:xfrm>
                <a:off x="7936638" y="68507"/>
                <a:ext cx="4255362" cy="182880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3AA7EA6-2EF4-ABC5-EF50-98C01960137D}"/>
                </a:ext>
              </a:extLst>
            </p:cNvPr>
            <p:cNvSpPr/>
            <p:nvPr userDrawn="1"/>
          </p:nvSpPr>
          <p:spPr>
            <a:xfrm>
              <a:off x="0" y="0"/>
              <a:ext cx="12192000" cy="737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6152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0" r:id="rId2"/>
    <p:sldLayoutId id="2147483678" r:id="rId3"/>
    <p:sldLayoutId id="2147483657" r:id="rId4"/>
    <p:sldLayoutId id="2147483671" r:id="rId5"/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79" r:id="rId13"/>
    <p:sldLayoutId id="2147483659" r:id="rId14"/>
    <p:sldLayoutId id="2147483658" r:id="rId15"/>
    <p:sldLayoutId id="2147483673" r:id="rId16"/>
    <p:sldLayoutId id="2147483677" r:id="rId17"/>
    <p:sldLayoutId id="2147483674" r:id="rId18"/>
    <p:sldLayoutId id="2147483676" r:id="rId19"/>
    <p:sldLayoutId id="2147483675" r:id="rId20"/>
    <p:sldLayoutId id="2147483661" r:id="rId21"/>
    <p:sldLayoutId id="2147483662" r:id="rId22"/>
    <p:sldLayoutId id="2147483663" r:id="rId23"/>
    <p:sldLayoutId id="2147483664" r:id="rId24"/>
    <p:sldLayoutId id="2147483665" r:id="rId25"/>
    <p:sldLayoutId id="2147483666" r:id="rId26"/>
    <p:sldLayoutId id="2147483667" r:id="rId27"/>
    <p:sldLayoutId id="2147483668" r:id="rId28"/>
    <p:sldLayoutId id="2147483669" r:id="rId29"/>
    <p:sldLayoutId id="2147483670" r:id="rId3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</a:buBlip>
        <a:defRPr sz="2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17EBA8A-0E97-32C5-560F-DA4CE3061E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0642" y="2961328"/>
            <a:ext cx="8956549" cy="1145065"/>
          </a:xfrm>
        </p:spPr>
        <p:txBody>
          <a:bodyPr/>
          <a:lstStyle/>
          <a:p>
            <a:r>
              <a:rPr lang="en-US" b="1" dirty="0"/>
              <a:t>Upcoming Procurement, Development &amp; Business Opportunities
41st Annual AMAC Airport Business Conference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27454D6-7865-9D47-49A8-8D84B3CA2B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643" y="1192412"/>
            <a:ext cx="11030714" cy="1676739"/>
          </a:xfrm>
        </p:spPr>
        <p:txBody>
          <a:bodyPr>
            <a:normAutofit fontScale="90000"/>
          </a:bodyPr>
          <a:lstStyle/>
          <a:p>
            <a:r>
              <a:rPr lang="en-US" dirty="0"/>
              <a:t>Partnering with </a:t>
            </a:r>
            <a:br>
              <a:rPr lang="en-US" dirty="0"/>
            </a:br>
            <a:r>
              <a:rPr lang="en-US" dirty="0"/>
              <a:t>Richmond International Airport (RIC)</a:t>
            </a:r>
          </a:p>
        </p:txBody>
      </p:sp>
      <p:sp>
        <p:nvSpPr>
          <p:cNvPr id="2" name="Text Placeholder 8">
            <a:extLst>
              <a:ext uri="{FF2B5EF4-FFF2-40B4-BE49-F238E27FC236}">
                <a16:creationId xmlns:a16="http://schemas.microsoft.com/office/drawing/2014/main" id="{A51A2005-D87A-DF35-7FE3-2794DFB1524D}"/>
              </a:ext>
            </a:extLst>
          </p:cNvPr>
          <p:cNvSpPr txBox="1">
            <a:spLocks/>
          </p:cNvSpPr>
          <p:nvPr/>
        </p:nvSpPr>
        <p:spPr>
          <a:xfrm>
            <a:off x="580643" y="4101525"/>
            <a:ext cx="7036309" cy="1130908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600" b="1" dirty="0"/>
              <a:t>PRESENTED BY:</a:t>
            </a:r>
          </a:p>
          <a:p>
            <a:r>
              <a:rPr lang="en-US" sz="5600" b="1" dirty="0">
                <a:ea typeface="+mn-lt"/>
                <a:cs typeface="+mn-lt"/>
              </a:rPr>
              <a:t>Stacy L. Seay</a:t>
            </a:r>
            <a:endParaRPr lang="en-US" sz="5600" b="1" dirty="0"/>
          </a:p>
          <a:p>
            <a:r>
              <a:rPr lang="en-US" sz="5600" dirty="0"/>
              <a:t>Procurement Manager</a:t>
            </a:r>
            <a:br>
              <a:rPr lang="en-US" sz="5600" dirty="0"/>
            </a:br>
            <a:r>
              <a:rPr lang="en-US" sz="5600" dirty="0"/>
              <a:t>Capital Region Airport Commission</a:t>
            </a:r>
          </a:p>
          <a:p>
            <a:endParaRPr lang="en-US" sz="5600" dirty="0"/>
          </a:p>
          <a:p>
            <a:r>
              <a:rPr lang="en-US" sz="5600" b="1" dirty="0">
                <a:ea typeface="+mn-lt"/>
                <a:cs typeface="+mn-lt"/>
              </a:rPr>
              <a:t>PRESENTATION DEVELOPMENT &amp; COORDINATION:</a:t>
            </a:r>
          </a:p>
          <a:p>
            <a:r>
              <a:rPr lang="en-US" sz="5600" b="1" dirty="0" err="1">
                <a:ea typeface="+mn-lt"/>
                <a:cs typeface="+mn-lt"/>
              </a:rPr>
              <a:t>Arquesia</a:t>
            </a:r>
            <a:r>
              <a:rPr lang="en-US" sz="5600" b="1" dirty="0">
                <a:ea typeface="+mn-lt"/>
                <a:cs typeface="+mn-lt"/>
              </a:rPr>
              <a:t> S. Haskins, VCO, VCA</a:t>
            </a:r>
            <a:endParaRPr lang="en-US" sz="5600" b="1" dirty="0"/>
          </a:p>
          <a:p>
            <a:r>
              <a:rPr lang="en-US" sz="5600" dirty="0">
                <a:ea typeface="Calibri"/>
                <a:cs typeface="Calibri"/>
              </a:rPr>
              <a:t>Senior Procurement Specialist</a:t>
            </a:r>
            <a:br>
              <a:rPr lang="en-US" sz="5600" dirty="0"/>
            </a:br>
            <a:r>
              <a:rPr lang="en-US" sz="5600" dirty="0">
                <a:ea typeface="Calibri"/>
                <a:cs typeface="Calibri"/>
              </a:rPr>
              <a:t>Capital Region Airport Commission</a:t>
            </a:r>
            <a:endParaRPr lang="en-US" sz="5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47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52A755-6219-6181-1254-E7D5838AAE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FE49B-C1E9-C62B-BA71-2E5A9C7A0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8244F"/>
                </a:solidFill>
              </a:rPr>
              <a:t>Operations, Maintenance &amp; Safety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6E1A9D-5D40-7DE3-5A0B-729369B4F2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accent5"/>
                </a:solidFill>
              </a:rPr>
              <a:t>Recurring Procurement Opportunities</a:t>
            </a:r>
          </a:p>
          <a:p>
            <a:pPr>
              <a:defRPr sz="2000">
                <a:solidFill>
                  <a:srgbClr val="08244F"/>
                </a:solidFill>
              </a:defRPr>
            </a:pPr>
            <a:r>
              <a:rPr lang="en-US" dirty="0"/>
              <a:t>Pressure Washing Services</a:t>
            </a:r>
          </a:p>
          <a:p>
            <a:pPr>
              <a:defRPr sz="2000">
                <a:solidFill>
                  <a:srgbClr val="08244F"/>
                </a:solidFill>
              </a:defRPr>
            </a:pPr>
            <a:r>
              <a:rPr lang="en-US" dirty="0"/>
              <a:t>On-Call Towing Services</a:t>
            </a:r>
          </a:p>
          <a:p>
            <a:pPr>
              <a:defRPr sz="2000">
                <a:solidFill>
                  <a:srgbClr val="08244F"/>
                </a:solidFill>
              </a:defRPr>
            </a:pPr>
            <a:r>
              <a:rPr lang="en-US" dirty="0"/>
              <a:t>Grounds Maintenance</a:t>
            </a:r>
          </a:p>
          <a:p>
            <a:pPr>
              <a:defRPr sz="2000">
                <a:solidFill>
                  <a:srgbClr val="08244F"/>
                </a:solidFill>
              </a:defRPr>
            </a:pPr>
            <a:r>
              <a:rPr lang="en-US" dirty="0"/>
              <a:t>Custodial Support</a:t>
            </a:r>
          </a:p>
          <a:p>
            <a:pPr>
              <a:defRPr sz="2000">
                <a:solidFill>
                  <a:srgbClr val="08244F"/>
                </a:solidFill>
              </a:defRPr>
            </a:pPr>
            <a:r>
              <a:rPr lang="en-US" dirty="0"/>
              <a:t>Emergency Response Support</a:t>
            </a:r>
          </a:p>
          <a:p>
            <a:pPr>
              <a:defRPr sz="2000">
                <a:solidFill>
                  <a:srgbClr val="08244F"/>
                </a:solidFill>
              </a:defRPr>
            </a:pPr>
            <a:r>
              <a:rPr lang="en-US" sz="2000" dirty="0"/>
              <a:t>Operational Equipment Procurement</a:t>
            </a:r>
            <a:endParaRPr lang="en-US" dirty="0"/>
          </a:p>
          <a:p>
            <a:pPr>
              <a:defRPr sz="2000">
                <a:solidFill>
                  <a:srgbClr val="08244F"/>
                </a:solidFill>
              </a:defRPr>
            </a:pPr>
            <a:r>
              <a:rPr lang="en-US" dirty="0"/>
              <a:t>Safety and Compliance Services</a:t>
            </a:r>
          </a:p>
          <a:p>
            <a:pPr>
              <a:defRPr sz="2000">
                <a:solidFill>
                  <a:srgbClr val="08244F"/>
                </a:solidFill>
              </a:defRPr>
            </a:pPr>
            <a:r>
              <a:rPr lang="en-US" sz="2000" dirty="0"/>
              <a:t>Utility-Related Services</a:t>
            </a:r>
            <a:br>
              <a:rPr lang="en-US" dirty="0"/>
            </a:br>
            <a:endParaRPr lang="en-US" dirty="0"/>
          </a:p>
          <a:p>
            <a:pPr>
              <a:defRPr sz="2000">
                <a:solidFill>
                  <a:srgbClr val="08244F"/>
                </a:solidFill>
              </a:defRPr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489D81-52E9-D51D-684B-C06BDC5035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8A60A5-1B9B-4891-AB71-2C418221B2E2}" type="slidenum">
              <a:rPr lang="en-US" noProof="0" smtClean="0"/>
              <a:pPr/>
              <a:t>10</a:t>
            </a:fld>
            <a:endParaRPr lang="en-US" noProof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8F63C5-CC58-21A3-ADE2-0F272BA1B79E}"/>
              </a:ext>
            </a:extLst>
          </p:cNvPr>
          <p:cNvSpPr txBox="1"/>
          <p:nvPr/>
        </p:nvSpPr>
        <p:spPr>
          <a:xfrm>
            <a:off x="838200" y="5627723"/>
            <a:ext cx="1059484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5"/>
                </a:solidFill>
              </a:rPr>
              <a:t>Small Business Opportunities:</a:t>
            </a:r>
          </a:p>
          <a:p>
            <a:r>
              <a:rPr lang="en-US" dirty="0"/>
              <a:t>Recurring operational contracts may provide strong entry points for small and emerging businesses.</a:t>
            </a:r>
          </a:p>
        </p:txBody>
      </p:sp>
    </p:spTree>
    <p:extLst>
      <p:ext uri="{BB962C8B-B14F-4D97-AF65-F5344CB8AC3E}">
        <p14:creationId xmlns:p14="http://schemas.microsoft.com/office/powerpoint/2010/main" val="362427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D04879-6150-07A5-B26B-93F8F07C37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9A008-66D2-B368-670F-EA272113A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28960" cy="1325563"/>
          </a:xfrm>
        </p:spPr>
        <p:txBody>
          <a:bodyPr/>
          <a:lstStyle/>
          <a:p>
            <a:r>
              <a:rPr lang="en-US" dirty="0">
                <a:solidFill>
                  <a:srgbClr val="08244F"/>
                </a:solidFill>
              </a:rPr>
              <a:t>Building Partnerships Through Opportunity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F4E1F-AB99-5A83-B00A-354E0B64B2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chemeClr val="accent5"/>
                </a:solidFill>
              </a:rPr>
              <a:t>Participation Pathways</a:t>
            </a:r>
          </a:p>
          <a:p>
            <a:pPr>
              <a:defRPr sz="2000">
                <a:solidFill>
                  <a:srgbClr val="08244F"/>
                </a:solidFill>
              </a:defRPr>
            </a:pPr>
            <a:r>
              <a:rPr lang="en-US" dirty="0"/>
              <a:t>Prime Contracting</a:t>
            </a:r>
          </a:p>
          <a:p>
            <a:pPr>
              <a:defRPr sz="2000">
                <a:solidFill>
                  <a:srgbClr val="08244F"/>
                </a:solidFill>
              </a:defRPr>
            </a:pPr>
            <a:r>
              <a:rPr lang="en-US" dirty="0"/>
              <a:t>Subcontracting</a:t>
            </a:r>
          </a:p>
          <a:p>
            <a:pPr>
              <a:defRPr sz="2000">
                <a:solidFill>
                  <a:srgbClr val="08244F"/>
                </a:solidFill>
              </a:defRPr>
            </a:pPr>
            <a:r>
              <a:rPr lang="en-US" dirty="0"/>
              <a:t>Cooperative Purchasing</a:t>
            </a:r>
          </a:p>
          <a:p>
            <a:pPr>
              <a:defRPr sz="2000">
                <a:solidFill>
                  <a:srgbClr val="08244F"/>
                </a:solidFill>
              </a:defRPr>
            </a:pPr>
            <a:r>
              <a:rPr lang="en-US" dirty="0"/>
              <a:t>Consulting Services</a:t>
            </a:r>
          </a:p>
          <a:p>
            <a:pPr>
              <a:defRPr sz="2000">
                <a:solidFill>
                  <a:srgbClr val="08244F"/>
                </a:solidFill>
              </a:defRPr>
            </a:pPr>
            <a:r>
              <a:rPr lang="en-US" dirty="0"/>
              <a:t>Branding &amp; Specialty Services</a:t>
            </a:r>
          </a:p>
          <a:p>
            <a:pPr>
              <a:defRPr sz="2000">
                <a:solidFill>
                  <a:srgbClr val="08244F"/>
                </a:solidFill>
              </a:defRPr>
            </a:pPr>
            <a:r>
              <a:rPr lang="en-US" dirty="0"/>
              <a:t>Operational Support Partnerships</a:t>
            </a:r>
          </a:p>
          <a:p>
            <a:pPr marL="0" indent="0">
              <a:buNone/>
              <a:defRPr sz="2000">
                <a:solidFill>
                  <a:srgbClr val="08244F"/>
                </a:solidFill>
              </a:defRPr>
            </a:pPr>
            <a:endParaRPr lang="en-US" sz="2600" b="1" dirty="0">
              <a:solidFill>
                <a:schemeClr val="accent5"/>
              </a:solidFill>
            </a:endParaRPr>
          </a:p>
          <a:p>
            <a:pPr marL="0" indent="0">
              <a:buNone/>
              <a:defRPr sz="2000">
                <a:solidFill>
                  <a:srgbClr val="08244F"/>
                </a:solidFill>
              </a:defRPr>
            </a:pPr>
            <a:endParaRPr lang="en-US" sz="2600" b="1" dirty="0">
              <a:solidFill>
                <a:schemeClr val="accent5"/>
              </a:solidFill>
            </a:endParaRPr>
          </a:p>
          <a:p>
            <a:pPr marL="0" indent="0">
              <a:buNone/>
              <a:defRPr sz="2000">
                <a:solidFill>
                  <a:srgbClr val="08244F"/>
                </a:solidFill>
              </a:defRPr>
            </a:pPr>
            <a:r>
              <a:rPr lang="en-US" sz="2600" b="1" dirty="0">
                <a:solidFill>
                  <a:schemeClr val="accent5"/>
                </a:solidFill>
              </a:rPr>
              <a:t>RIC Commitment</a:t>
            </a:r>
          </a:p>
          <a:p>
            <a:pPr>
              <a:defRPr sz="2000">
                <a:solidFill>
                  <a:srgbClr val="08244F"/>
                </a:solidFill>
              </a:defRPr>
            </a:pPr>
            <a:r>
              <a:rPr lang="en-US" dirty="0"/>
              <a:t>Transparent procurement processes</a:t>
            </a:r>
          </a:p>
          <a:p>
            <a:pPr>
              <a:defRPr sz="2000">
                <a:solidFill>
                  <a:srgbClr val="08244F"/>
                </a:solidFill>
              </a:defRPr>
            </a:pPr>
            <a:r>
              <a:rPr lang="en-US" dirty="0"/>
              <a:t>Supplier engagement and outreach</a:t>
            </a:r>
          </a:p>
          <a:p>
            <a:pPr>
              <a:defRPr sz="2000">
                <a:solidFill>
                  <a:srgbClr val="08244F"/>
                </a:solidFill>
              </a:defRPr>
            </a:pPr>
            <a:r>
              <a:rPr lang="en-US" dirty="0"/>
              <a:t>Long-term partnership development</a:t>
            </a:r>
          </a:p>
          <a:p>
            <a:pPr>
              <a:defRPr sz="2000">
                <a:solidFill>
                  <a:srgbClr val="08244F"/>
                </a:solidFill>
              </a:defRPr>
            </a:pPr>
            <a:r>
              <a:rPr lang="en-US" dirty="0"/>
              <a:t>Expanding participation opportunities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82CFB0-6529-084A-8878-A8808906C7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8A60A5-1B9B-4891-AB71-2C418221B2E2}" type="slidenum">
              <a:rPr lang="en-US" noProof="0" smtClean="0"/>
              <a:pPr/>
              <a:t>11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34089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33B117-BE60-86B6-3C60-EB85C3D379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F9912-A80C-6790-FD81-26F3C27BA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728960" cy="1325563"/>
          </a:xfrm>
        </p:spPr>
        <p:txBody>
          <a:bodyPr/>
          <a:lstStyle/>
          <a:p>
            <a:r>
              <a:rPr lang="en-US" dirty="0">
                <a:solidFill>
                  <a:srgbClr val="08244F"/>
                </a:solidFill>
              </a:rPr>
              <a:t>Stay Connected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25E3F-9A7A-2A6A-9B75-657C05C2D2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>
                <a:solidFill>
                  <a:schemeClr val="accent5"/>
                </a:solidFill>
              </a:rPr>
              <a:t>Procurement Opportunities</a:t>
            </a:r>
          </a:p>
          <a:p>
            <a:pPr>
              <a:defRPr sz="2000">
                <a:solidFill>
                  <a:srgbClr val="08244F"/>
                </a:solidFill>
              </a:defRPr>
            </a:pPr>
            <a:r>
              <a:rPr lang="en-US" dirty="0"/>
              <a:t>flyrichmond.com/procurement-opportunities</a:t>
            </a:r>
          </a:p>
          <a:p>
            <a:pPr marL="0" indent="0">
              <a:buNone/>
              <a:defRPr sz="2000">
                <a:solidFill>
                  <a:srgbClr val="08244F"/>
                </a:solidFill>
              </a:defRPr>
            </a:pPr>
            <a:r>
              <a:rPr lang="en-US" b="1" dirty="0">
                <a:solidFill>
                  <a:schemeClr val="accent5"/>
                </a:solidFill>
              </a:rPr>
              <a:t>Procurement Contact</a:t>
            </a:r>
          </a:p>
          <a:p>
            <a:pPr>
              <a:defRPr sz="2000">
                <a:solidFill>
                  <a:srgbClr val="08244F"/>
                </a:solidFill>
              </a:defRPr>
            </a:pPr>
            <a:r>
              <a:rPr lang="en-US" dirty="0"/>
              <a:t>procurement@flyrichmond.com</a:t>
            </a:r>
          </a:p>
          <a:p>
            <a:pPr marL="0" indent="0">
              <a:buNone/>
              <a:defRPr sz="2000">
                <a:solidFill>
                  <a:srgbClr val="08244F"/>
                </a:solidFill>
              </a:defRPr>
            </a:pPr>
            <a:r>
              <a:rPr lang="en-US" b="1" dirty="0" err="1">
                <a:solidFill>
                  <a:schemeClr val="accent5"/>
                </a:solidFill>
              </a:rPr>
              <a:t>eVA</a:t>
            </a:r>
            <a:endParaRPr lang="en-US" b="1" dirty="0">
              <a:solidFill>
                <a:schemeClr val="accent5"/>
              </a:solidFill>
            </a:endParaRPr>
          </a:p>
          <a:p>
            <a:pPr>
              <a:defRPr sz="2000">
                <a:solidFill>
                  <a:srgbClr val="08244F"/>
                </a:solidFill>
              </a:defRPr>
            </a:pPr>
            <a:r>
              <a:rPr lang="en-US" dirty="0"/>
              <a:t>eva.virginia.gov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A96ECD-3229-0BA6-D769-CF338C338A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8A60A5-1B9B-4891-AB71-2C418221B2E2}" type="slidenum">
              <a:rPr lang="en-US" noProof="0" smtClean="0"/>
              <a:pPr/>
              <a:t>12</a:t>
            </a:fld>
            <a:endParaRPr lang="en-US" noProof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127420-747B-DAF6-82FB-B10010607539}"/>
              </a:ext>
            </a:extLst>
          </p:cNvPr>
          <p:cNvSpPr txBox="1"/>
          <p:nvPr/>
        </p:nvSpPr>
        <p:spPr>
          <a:xfrm>
            <a:off x="838200" y="5712659"/>
            <a:ext cx="10634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accent6"/>
                </a:solidFill>
              </a:rPr>
              <a:t>Scan the QR code for procurement forecasts, current opportunities, and vendor resources.</a:t>
            </a:r>
          </a:p>
        </p:txBody>
      </p:sp>
    </p:spTree>
    <p:extLst>
      <p:ext uri="{BB962C8B-B14F-4D97-AF65-F5344CB8AC3E}">
        <p14:creationId xmlns:p14="http://schemas.microsoft.com/office/powerpoint/2010/main" val="116357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EC0809-BF1F-FD1C-EB98-A642E32DF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F8BD7E-E6FC-8A62-D014-4B990C9CF9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969179" y="3005080"/>
            <a:ext cx="4253642" cy="847839"/>
          </a:xfrm>
        </p:spPr>
        <p:txBody>
          <a:bodyPr>
            <a:normAutofit/>
          </a:bodyPr>
          <a:lstStyle/>
          <a:p>
            <a:r>
              <a:rPr lang="en-US" sz="2000" dirty="0"/>
              <a:t>Together, our shared vision takes flight. 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2105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44DB0-C7C2-4090-D87C-62BDBE22F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8244F"/>
                </a:solidFill>
              </a:rPr>
              <a:t>Richmond International Airport</a:t>
            </a:r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6702E-43D9-67C8-0BF0-E10C2B3AD3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C9A227"/>
                </a:solidFill>
              </a:rPr>
              <a:t>The Richmond region’s preferred gateway to the world.</a:t>
            </a:r>
          </a:p>
          <a:p>
            <a:pPr>
              <a:defRPr sz="2000">
                <a:solidFill>
                  <a:srgbClr val="08244F"/>
                </a:solidFill>
              </a:defRPr>
            </a:pPr>
            <a:r>
              <a:rPr lang="en-US" dirty="0"/>
              <a:t>Continued investment in infrastructure and passenger experience</a:t>
            </a:r>
          </a:p>
          <a:p>
            <a:pPr>
              <a:defRPr sz="2000">
                <a:solidFill>
                  <a:srgbClr val="08244F"/>
                </a:solidFill>
              </a:defRPr>
            </a:pPr>
            <a:r>
              <a:rPr lang="en-US" dirty="0"/>
              <a:t>Strategic focus on modernization and operational growth</a:t>
            </a:r>
          </a:p>
          <a:p>
            <a:pPr>
              <a:defRPr sz="2000">
                <a:solidFill>
                  <a:srgbClr val="08244F"/>
                </a:solidFill>
              </a:defRPr>
            </a:pPr>
            <a:r>
              <a:rPr lang="en-US" dirty="0"/>
              <a:t>Commitment to supplier engagement and partnership opportunities</a:t>
            </a:r>
          </a:p>
          <a:p>
            <a:pPr>
              <a:defRPr sz="2000">
                <a:solidFill>
                  <a:srgbClr val="08244F"/>
                </a:solidFill>
              </a:defRPr>
            </a:pPr>
            <a:r>
              <a:rPr lang="en-US" sz="2000" dirty="0"/>
              <a:t>Ongoing expansion of technology, operational, and development initiatives</a:t>
            </a:r>
            <a:endParaRPr lang="en-US" dirty="0"/>
          </a:p>
          <a:p>
            <a:pPr marL="0" indent="0">
              <a:buNone/>
            </a:pPr>
            <a:endParaRPr lang="en-US" b="1" dirty="0">
              <a:solidFill>
                <a:srgbClr val="C9A227"/>
              </a:solidFill>
            </a:endParaRPr>
          </a:p>
          <a:p>
            <a:endParaRPr lang="en-US" b="1" dirty="0">
              <a:solidFill>
                <a:srgbClr val="C9A227"/>
              </a:solidFill>
            </a:endParaRPr>
          </a:p>
          <a:p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6F972-34BB-B66A-9AF7-98A890BBA7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8A60A5-1B9B-4891-AB71-2C418221B2E2}" type="slidenum">
              <a:rPr lang="en-US" noProof="0" smtClean="0"/>
              <a:pPr/>
              <a:t>2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2613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506ADF-9F3E-867C-3BB0-C3AC5BE2DF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C87B5-64B3-44B4-9E2C-69932267B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8244F"/>
                </a:solidFill>
              </a:rPr>
              <a:t>Doing Business with RIC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D2D5E-3C33-AE9D-87BF-DF2A0ACFEB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>
                <a:solidFill>
                  <a:schemeClr val="accent5"/>
                </a:solidFill>
              </a:rPr>
              <a:t>Vendors Are Encouraged To:</a:t>
            </a:r>
          </a:p>
          <a:p>
            <a:pPr>
              <a:defRPr sz="2000">
                <a:solidFill>
                  <a:srgbClr val="08244F"/>
                </a:solidFill>
              </a:defRPr>
            </a:pPr>
            <a:r>
              <a:rPr lang="en-US" dirty="0"/>
              <a:t>Register in </a:t>
            </a:r>
            <a:r>
              <a:rPr lang="en-US" dirty="0" err="1"/>
              <a:t>eVA</a:t>
            </a:r>
            <a:endParaRPr lang="en-US" dirty="0"/>
          </a:p>
          <a:p>
            <a:pPr>
              <a:defRPr sz="2000">
                <a:solidFill>
                  <a:srgbClr val="08244F"/>
                </a:solidFill>
              </a:defRPr>
            </a:pPr>
            <a:r>
              <a:rPr lang="en-US" dirty="0"/>
              <a:t>Maintain accurate commodity codes</a:t>
            </a:r>
          </a:p>
          <a:p>
            <a:pPr>
              <a:defRPr sz="2000">
                <a:solidFill>
                  <a:srgbClr val="08244F"/>
                </a:solidFill>
              </a:defRPr>
            </a:pPr>
            <a:r>
              <a:rPr lang="en-US" dirty="0"/>
              <a:t>Monitor procurement opportunities regularly</a:t>
            </a:r>
          </a:p>
          <a:p>
            <a:pPr>
              <a:defRPr sz="2000">
                <a:solidFill>
                  <a:srgbClr val="08244F"/>
                </a:solidFill>
              </a:defRPr>
            </a:pPr>
            <a:r>
              <a:rPr lang="en-US" dirty="0"/>
              <a:t>Attend outreach and networking events</a:t>
            </a:r>
          </a:p>
          <a:p>
            <a:pPr>
              <a:defRPr sz="2000">
                <a:solidFill>
                  <a:srgbClr val="08244F"/>
                </a:solidFill>
              </a:defRPr>
            </a:pPr>
            <a:r>
              <a:rPr lang="en-US" dirty="0"/>
              <a:t>Explore subcontracting opportunities</a:t>
            </a:r>
          </a:p>
          <a:p>
            <a:pPr marL="0" indent="0">
              <a:buNone/>
              <a:defRPr sz="2000">
                <a:solidFill>
                  <a:srgbClr val="08244F"/>
                </a:solidFill>
              </a:defRPr>
            </a:pPr>
            <a:r>
              <a:rPr lang="en-US" b="1" dirty="0">
                <a:solidFill>
                  <a:schemeClr val="accent5"/>
                </a:solidFill>
              </a:rPr>
              <a:t>Contact Info:</a:t>
            </a:r>
          </a:p>
          <a:p>
            <a:pPr>
              <a:defRPr sz="2000">
                <a:solidFill>
                  <a:srgbClr val="08244F"/>
                </a:solidFill>
              </a:defRPr>
            </a:pPr>
            <a:r>
              <a:rPr lang="en-US" dirty="0"/>
              <a:t>procurement@flyrichmond.com</a:t>
            </a:r>
          </a:p>
          <a:p>
            <a:pPr>
              <a:defRPr sz="2000">
                <a:solidFill>
                  <a:srgbClr val="08244F"/>
                </a:solidFill>
              </a:defRPr>
            </a:pPr>
            <a:r>
              <a:rPr lang="en-US" dirty="0"/>
              <a:t>flyrichmond.com/procurement-opportunities</a:t>
            </a:r>
            <a:endParaRPr lang="en-US" b="1" dirty="0">
              <a:solidFill>
                <a:srgbClr val="C9A227"/>
              </a:solidFill>
            </a:endParaRPr>
          </a:p>
          <a:p>
            <a:endParaRPr lang="en-US" b="1" dirty="0">
              <a:solidFill>
                <a:srgbClr val="C9A227"/>
              </a:solidFill>
            </a:endParaRPr>
          </a:p>
          <a:p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926DB4-609D-3CB4-6EC7-40E83A9A87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8A60A5-1B9B-4891-AB71-2C418221B2E2}" type="slidenum">
              <a:rPr lang="en-US" noProof="0" smtClean="0"/>
              <a:pPr/>
              <a:t>3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70578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6CB81F-7CC2-5728-471A-77BC277B4B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66A16-3F34-C22B-9CBB-9C5EEF424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8244F"/>
                </a:solidFill>
              </a:rPr>
              <a:t>Investing in the Future of RIC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0CD52-86E9-D92B-23B3-624C7B558A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1"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accent5"/>
                </a:solidFill>
              </a:rPr>
              <a:t>Strategic Focus Areas</a:t>
            </a:r>
          </a:p>
          <a:p>
            <a:pPr>
              <a:defRPr sz="2000">
                <a:solidFill>
                  <a:srgbClr val="08244F"/>
                </a:solidFill>
              </a:defRPr>
            </a:pPr>
            <a:r>
              <a:rPr lang="en-US" dirty="0"/>
              <a:t>Consolidated Security Checkpoint – ~$100M+</a:t>
            </a:r>
          </a:p>
          <a:p>
            <a:pPr>
              <a:defRPr sz="2000">
                <a:solidFill>
                  <a:srgbClr val="08244F"/>
                </a:solidFill>
              </a:defRPr>
            </a:pPr>
            <a:r>
              <a:rPr lang="en-US" dirty="0"/>
              <a:t>Passenger Boarding Bridge Replacements – ~$10M+</a:t>
            </a:r>
          </a:p>
          <a:p>
            <a:pPr>
              <a:defRPr sz="2000">
                <a:solidFill>
                  <a:srgbClr val="08244F"/>
                </a:solidFill>
              </a:defRPr>
            </a:pPr>
            <a:r>
              <a:rPr lang="en-US" dirty="0"/>
              <a:t>Fuel Farm Design &amp; Construction – ~$10M+</a:t>
            </a:r>
          </a:p>
          <a:p>
            <a:pPr>
              <a:defRPr sz="2000">
                <a:solidFill>
                  <a:srgbClr val="08244F"/>
                </a:solidFill>
              </a:defRPr>
            </a:pPr>
            <a:r>
              <a:rPr lang="en-US" dirty="0"/>
              <a:t>Infrastructure modernization and operational improvements</a:t>
            </a:r>
          </a:p>
          <a:p>
            <a:pPr>
              <a:defRPr sz="2000">
                <a:solidFill>
                  <a:srgbClr val="08244F"/>
                </a:solidFill>
              </a:defRPr>
            </a:pPr>
            <a:r>
              <a:rPr lang="en-US" dirty="0"/>
              <a:t>Passenger experience enhancements</a:t>
            </a:r>
          </a:p>
          <a:p>
            <a:pPr>
              <a:defRPr sz="2000">
                <a:solidFill>
                  <a:srgbClr val="08244F"/>
                </a:solidFill>
              </a:defRPr>
            </a:pPr>
            <a:r>
              <a:rPr lang="en-US" dirty="0"/>
              <a:t>Supplier and small business engagement initiatives</a:t>
            </a:r>
            <a:endParaRPr lang="en-US" noProof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52523F-87FC-4CC6-C7E5-9517A55FD3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8A60A5-1B9B-4891-AB71-2C418221B2E2}" type="slidenum">
              <a:rPr lang="en-US" noProof="0" smtClean="0"/>
              <a:pPr/>
              <a:t>4</a:t>
            </a:fld>
            <a:endParaRPr lang="en-US" noProof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C5EE7EE-7318-11BF-4831-5F386005B9B2}"/>
              </a:ext>
            </a:extLst>
          </p:cNvPr>
          <p:cNvSpPr txBox="1"/>
          <p:nvPr/>
        </p:nvSpPr>
        <p:spPr>
          <a:xfrm>
            <a:off x="838200" y="5974269"/>
            <a:ext cx="10628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chemeClr val="accent6"/>
                </a:solidFill>
              </a:rPr>
              <a:t>Projects and values subject to planning, and procurement timelines</a:t>
            </a:r>
            <a:r>
              <a:rPr lang="en-US" sz="1400" b="1" i="1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3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60CF3E-6EA5-A79E-0C99-9F0E61996D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9381E-42D4-A26A-F061-0C1DD1563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8244F"/>
                </a:solidFill>
              </a:rPr>
              <a:t>Upcoming Opportunity Categories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13423D-A093-BB16-055B-7C480E3A35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 fontScale="40000" lnSpcReduction="20000"/>
          </a:bodyPr>
          <a:lstStyle/>
          <a:p>
            <a:pPr>
              <a:defRPr sz="2000">
                <a:solidFill>
                  <a:srgbClr val="08244F"/>
                </a:solidFill>
              </a:defRPr>
            </a:pPr>
            <a:r>
              <a:rPr lang="en-US" sz="2900" b="1" dirty="0">
                <a:solidFill>
                  <a:schemeClr val="tx1"/>
                </a:solidFill>
              </a:rPr>
              <a:t>Capital Development</a:t>
            </a:r>
          </a:p>
          <a:p>
            <a:pPr lvl="1">
              <a:defRPr sz="2000">
                <a:solidFill>
                  <a:srgbClr val="08244F"/>
                </a:solidFill>
              </a:defRPr>
            </a:pPr>
            <a:r>
              <a:rPr lang="en-US" sz="2900" dirty="0"/>
              <a:t>Consolidated Security Checkpoint</a:t>
            </a:r>
          </a:p>
          <a:p>
            <a:pPr lvl="1">
              <a:defRPr sz="2000">
                <a:solidFill>
                  <a:srgbClr val="08244F"/>
                </a:solidFill>
              </a:defRPr>
            </a:pPr>
            <a:r>
              <a:rPr lang="en-US" sz="2900" dirty="0"/>
              <a:t>Passenger Boarding Bridges</a:t>
            </a:r>
          </a:p>
          <a:p>
            <a:pPr lvl="1">
              <a:defRPr sz="2000">
                <a:solidFill>
                  <a:srgbClr val="08244F"/>
                </a:solidFill>
              </a:defRPr>
            </a:pPr>
            <a:r>
              <a:rPr lang="en-US" sz="2900" dirty="0"/>
              <a:t>Fuel Farm Improvements</a:t>
            </a:r>
          </a:p>
          <a:p>
            <a:pPr lvl="1">
              <a:defRPr sz="2000">
                <a:solidFill>
                  <a:srgbClr val="08244F"/>
                </a:solidFill>
              </a:defRPr>
            </a:pPr>
            <a:r>
              <a:rPr lang="en-US" sz="2900" dirty="0"/>
              <a:t>Terminal Improvements</a:t>
            </a:r>
          </a:p>
          <a:p>
            <a:pPr marL="457200" lvl="1" indent="0">
              <a:buNone/>
              <a:defRPr sz="2000">
                <a:solidFill>
                  <a:srgbClr val="08244F"/>
                </a:solidFill>
              </a:defRPr>
            </a:pPr>
            <a:endParaRPr lang="en-US" sz="2900" dirty="0"/>
          </a:p>
          <a:p>
            <a:pPr>
              <a:defRPr sz="2000">
                <a:solidFill>
                  <a:srgbClr val="08244F"/>
                </a:solidFill>
              </a:defRPr>
            </a:pPr>
            <a:r>
              <a:rPr lang="en-US" sz="2900" b="1" dirty="0">
                <a:solidFill>
                  <a:schemeClr val="tx1"/>
                </a:solidFill>
              </a:rPr>
              <a:t>Airfield &amp; Infrastructure</a:t>
            </a:r>
          </a:p>
          <a:p>
            <a:pPr lvl="1">
              <a:defRPr sz="2000">
                <a:solidFill>
                  <a:srgbClr val="08244F"/>
                </a:solidFill>
              </a:defRPr>
            </a:pPr>
            <a:r>
              <a:rPr lang="en-US" sz="2900" dirty="0">
                <a:solidFill>
                  <a:schemeClr val="accent6"/>
                </a:solidFill>
              </a:rPr>
              <a:t>East Side Apron 5 Phase I</a:t>
            </a:r>
          </a:p>
          <a:p>
            <a:pPr lvl="1">
              <a:defRPr sz="2000">
                <a:solidFill>
                  <a:srgbClr val="08244F"/>
                </a:solidFill>
              </a:defRPr>
            </a:pPr>
            <a:r>
              <a:rPr lang="en-US" sz="2900" dirty="0">
                <a:solidFill>
                  <a:schemeClr val="accent6"/>
                </a:solidFill>
              </a:rPr>
              <a:t>Concourse A &amp; B Reconstruction</a:t>
            </a:r>
          </a:p>
          <a:p>
            <a:pPr lvl="1">
              <a:defRPr sz="2000">
                <a:solidFill>
                  <a:srgbClr val="08244F"/>
                </a:solidFill>
              </a:defRPr>
            </a:pPr>
            <a:r>
              <a:rPr lang="en-US" sz="2900" dirty="0">
                <a:solidFill>
                  <a:schemeClr val="accent6"/>
                </a:solidFill>
              </a:rPr>
              <a:t>Taxiway Relocation Projects</a:t>
            </a:r>
          </a:p>
          <a:p>
            <a:pPr lvl="1">
              <a:defRPr sz="2000">
                <a:solidFill>
                  <a:srgbClr val="08244F"/>
                </a:solidFill>
              </a:defRPr>
            </a:pPr>
            <a:r>
              <a:rPr lang="en-US" sz="2900" dirty="0">
                <a:solidFill>
                  <a:schemeClr val="accent6"/>
                </a:solidFill>
              </a:rPr>
              <a:t>Roadway Improvements</a:t>
            </a:r>
          </a:p>
          <a:p>
            <a:pPr marL="457200" lvl="1" indent="0">
              <a:buNone/>
              <a:defRPr sz="2000">
                <a:solidFill>
                  <a:srgbClr val="08244F"/>
                </a:solidFill>
              </a:defRPr>
            </a:pPr>
            <a:endParaRPr lang="en-US" sz="2900" dirty="0">
              <a:solidFill>
                <a:schemeClr val="accent6"/>
              </a:solidFill>
            </a:endParaRPr>
          </a:p>
          <a:p>
            <a:pPr>
              <a:defRPr sz="2000">
                <a:solidFill>
                  <a:srgbClr val="08244F"/>
                </a:solidFill>
              </a:defRPr>
            </a:pPr>
            <a:r>
              <a:rPr lang="en-US" sz="2900" b="1" dirty="0">
                <a:solidFill>
                  <a:schemeClr val="tx1"/>
                </a:solidFill>
              </a:rPr>
              <a:t>Technology &amp; Systems Modernization</a:t>
            </a:r>
          </a:p>
          <a:p>
            <a:pPr lvl="1">
              <a:defRPr sz="2000">
                <a:solidFill>
                  <a:srgbClr val="08244F"/>
                </a:solidFill>
              </a:defRPr>
            </a:pPr>
            <a:r>
              <a:rPr lang="en-US" sz="2900" dirty="0"/>
              <a:t>Automated Parking Guidance System</a:t>
            </a:r>
          </a:p>
          <a:p>
            <a:pPr lvl="1">
              <a:defRPr sz="2000">
                <a:solidFill>
                  <a:srgbClr val="08244F"/>
                </a:solidFill>
              </a:defRPr>
            </a:pPr>
            <a:r>
              <a:rPr lang="en-US" sz="2900" dirty="0"/>
              <a:t>CCTV Modernization</a:t>
            </a:r>
          </a:p>
          <a:p>
            <a:pPr lvl="1">
              <a:defRPr sz="2000">
                <a:solidFill>
                  <a:srgbClr val="08244F"/>
                </a:solidFill>
              </a:defRPr>
            </a:pPr>
            <a:r>
              <a:rPr lang="en-US" sz="2900" dirty="0"/>
              <a:t>LED Lighting Upgrades</a:t>
            </a:r>
          </a:p>
          <a:p>
            <a:pPr lvl="1">
              <a:defRPr sz="2000">
                <a:solidFill>
                  <a:srgbClr val="08244F"/>
                </a:solidFill>
              </a:defRPr>
            </a:pPr>
            <a:r>
              <a:rPr lang="en-US" sz="2900" dirty="0"/>
              <a:t>Communications Systems</a:t>
            </a:r>
          </a:p>
          <a:p>
            <a:pPr>
              <a:defRPr sz="2000">
                <a:solidFill>
                  <a:srgbClr val="08244F"/>
                </a:solidFill>
              </a:defRPr>
            </a:pPr>
            <a:endParaRPr lang="en-US" sz="2900" b="1" dirty="0">
              <a:solidFill>
                <a:schemeClr val="tx1"/>
              </a:solidFill>
            </a:endParaRPr>
          </a:p>
          <a:p>
            <a:pPr>
              <a:defRPr sz="2000">
                <a:solidFill>
                  <a:srgbClr val="08244F"/>
                </a:solidFill>
              </a:defRPr>
            </a:pPr>
            <a:endParaRPr lang="en-US" sz="2900" b="1" dirty="0">
              <a:solidFill>
                <a:schemeClr val="tx1"/>
              </a:solidFill>
            </a:endParaRPr>
          </a:p>
          <a:p>
            <a:pPr>
              <a:defRPr sz="2000">
                <a:solidFill>
                  <a:srgbClr val="08244F"/>
                </a:solidFill>
              </a:defRPr>
            </a:pPr>
            <a:r>
              <a:rPr lang="en-US" sz="2900" b="1" dirty="0">
                <a:solidFill>
                  <a:schemeClr val="tx1"/>
                </a:solidFill>
              </a:rPr>
              <a:t>Concessions &amp; Real Estate</a:t>
            </a:r>
          </a:p>
          <a:p>
            <a:pPr lvl="1">
              <a:defRPr sz="2000">
                <a:solidFill>
                  <a:srgbClr val="08244F"/>
                </a:solidFill>
              </a:defRPr>
            </a:pPr>
            <a:r>
              <a:rPr lang="en-US" sz="2900" dirty="0"/>
              <a:t>Concessions Modernization</a:t>
            </a:r>
          </a:p>
          <a:p>
            <a:pPr lvl="1">
              <a:defRPr sz="2000">
                <a:solidFill>
                  <a:srgbClr val="08244F"/>
                </a:solidFill>
              </a:defRPr>
            </a:pPr>
            <a:r>
              <a:rPr lang="en-US" sz="2900" dirty="0"/>
              <a:t>Rental Car Relocation &amp; Connector</a:t>
            </a:r>
          </a:p>
          <a:p>
            <a:pPr lvl="1">
              <a:defRPr sz="2000">
                <a:solidFill>
                  <a:srgbClr val="08244F"/>
                </a:solidFill>
              </a:defRPr>
            </a:pPr>
            <a:r>
              <a:rPr lang="en-US" sz="2900" dirty="0"/>
              <a:t>Central Receiving &amp; Distribution Facility</a:t>
            </a:r>
          </a:p>
          <a:p>
            <a:pPr lvl="1">
              <a:defRPr sz="2000">
                <a:solidFill>
                  <a:srgbClr val="08244F"/>
                </a:solidFill>
              </a:defRPr>
            </a:pPr>
            <a:r>
              <a:rPr lang="en-US" sz="2900" dirty="0"/>
              <a:t>Passenger Experience Enhancements</a:t>
            </a:r>
          </a:p>
          <a:p>
            <a:pPr marL="457200" lvl="1" indent="0">
              <a:buNone/>
              <a:defRPr sz="2000">
                <a:solidFill>
                  <a:srgbClr val="08244F"/>
                </a:solidFill>
              </a:defRPr>
            </a:pPr>
            <a:endParaRPr lang="en-US" sz="2900" dirty="0"/>
          </a:p>
          <a:p>
            <a:pPr>
              <a:defRPr sz="2000">
                <a:solidFill>
                  <a:srgbClr val="08244F"/>
                </a:solidFill>
              </a:defRPr>
            </a:pPr>
            <a:r>
              <a:rPr lang="en-US" sz="2900" b="1" dirty="0">
                <a:solidFill>
                  <a:schemeClr val="tx1"/>
                </a:solidFill>
              </a:rPr>
              <a:t>Operations &amp; Maintenance</a:t>
            </a:r>
          </a:p>
          <a:p>
            <a:pPr lvl="1">
              <a:defRPr sz="2000">
                <a:solidFill>
                  <a:srgbClr val="08244F"/>
                </a:solidFill>
              </a:defRPr>
            </a:pPr>
            <a:r>
              <a:rPr lang="en-US" sz="2900" dirty="0"/>
              <a:t>Pressure Washing Services</a:t>
            </a:r>
          </a:p>
          <a:p>
            <a:pPr lvl="1">
              <a:defRPr sz="2000">
                <a:solidFill>
                  <a:srgbClr val="08244F"/>
                </a:solidFill>
              </a:defRPr>
            </a:pPr>
            <a:r>
              <a:rPr lang="en-US" sz="2900" dirty="0"/>
              <a:t>On-Call Towing Services</a:t>
            </a:r>
          </a:p>
          <a:p>
            <a:pPr lvl="1">
              <a:defRPr sz="2000">
                <a:solidFill>
                  <a:srgbClr val="08244F"/>
                </a:solidFill>
              </a:defRPr>
            </a:pPr>
            <a:r>
              <a:rPr lang="en-US" sz="2900" dirty="0"/>
              <a:t>Grounds Maintenance</a:t>
            </a:r>
          </a:p>
          <a:p>
            <a:pPr lvl="1">
              <a:defRPr sz="2000">
                <a:solidFill>
                  <a:srgbClr val="08244F"/>
                </a:solidFill>
              </a:defRPr>
            </a:pPr>
            <a:r>
              <a:rPr lang="en-US" sz="2900" dirty="0"/>
              <a:t>Operational Support Services</a:t>
            </a:r>
          </a:p>
          <a:p>
            <a:pPr marL="457200" lvl="1" indent="0">
              <a:buNone/>
              <a:defRPr sz="2000">
                <a:solidFill>
                  <a:srgbClr val="08244F"/>
                </a:solidFill>
              </a:defRPr>
            </a:pPr>
            <a:endParaRPr lang="en-US" sz="2900" dirty="0"/>
          </a:p>
          <a:p>
            <a:pPr>
              <a:defRPr sz="2000">
                <a:solidFill>
                  <a:srgbClr val="08244F"/>
                </a:solidFill>
              </a:defRPr>
            </a:pPr>
            <a:r>
              <a:rPr lang="en-US" sz="2900" b="1" dirty="0">
                <a:solidFill>
                  <a:schemeClr val="tx1"/>
                </a:solidFill>
              </a:rPr>
              <a:t>Safety &amp; Security Enhancements</a:t>
            </a:r>
          </a:p>
          <a:p>
            <a:pPr lvl="1">
              <a:defRPr sz="2000">
                <a:solidFill>
                  <a:srgbClr val="08244F"/>
                </a:solidFill>
              </a:defRPr>
            </a:pPr>
            <a:r>
              <a:rPr lang="en-US" sz="2900" dirty="0">
                <a:solidFill>
                  <a:schemeClr val="accent6"/>
                </a:solidFill>
              </a:rPr>
              <a:t>Ramp &amp; BHS Surveillance System</a:t>
            </a:r>
          </a:p>
          <a:p>
            <a:pPr lvl="1">
              <a:defRPr sz="2000">
                <a:solidFill>
                  <a:srgbClr val="08244F"/>
                </a:solidFill>
              </a:defRPr>
            </a:pPr>
            <a:r>
              <a:rPr lang="en-US" sz="2900" dirty="0">
                <a:solidFill>
                  <a:schemeClr val="accent6"/>
                </a:solidFill>
              </a:rPr>
              <a:t>Security Checkpoint Modernization</a:t>
            </a:r>
          </a:p>
          <a:p>
            <a:pPr lvl="1">
              <a:defRPr sz="2000">
                <a:solidFill>
                  <a:srgbClr val="08244F"/>
                </a:solidFill>
              </a:defRPr>
            </a:pPr>
            <a:r>
              <a:rPr lang="en-US" sz="2900" dirty="0">
                <a:solidFill>
                  <a:schemeClr val="accent6"/>
                </a:solidFill>
              </a:rPr>
              <a:t>Access Control &amp; Monitoring Systems</a:t>
            </a:r>
          </a:p>
          <a:p>
            <a:pPr lvl="1">
              <a:defRPr sz="2000">
                <a:solidFill>
                  <a:srgbClr val="08244F"/>
                </a:solidFill>
              </a:defRPr>
            </a:pPr>
            <a:r>
              <a:rPr lang="en-US" sz="2900" dirty="0">
                <a:solidFill>
                  <a:schemeClr val="accent6"/>
                </a:solidFill>
              </a:rPr>
              <a:t>Emergency Response Support</a:t>
            </a:r>
          </a:p>
          <a:p>
            <a:pPr lvl="1">
              <a:defRPr sz="2000">
                <a:solidFill>
                  <a:srgbClr val="08244F"/>
                </a:solidFill>
              </a:defRPr>
            </a:pPr>
            <a:r>
              <a:rPr lang="en-US" sz="2900" dirty="0">
                <a:solidFill>
                  <a:schemeClr val="accent6"/>
                </a:solidFill>
              </a:rPr>
              <a:t>Public Safety Infrastructure</a:t>
            </a:r>
          </a:p>
          <a:p>
            <a:pPr lvl="1">
              <a:defRPr sz="2000">
                <a:solidFill>
                  <a:srgbClr val="08244F"/>
                </a:solidFill>
              </a:defRPr>
            </a:pPr>
            <a:r>
              <a:rPr lang="en-US" sz="2900" dirty="0">
                <a:solidFill>
                  <a:schemeClr val="accent6"/>
                </a:solidFill>
              </a:rPr>
              <a:t>Operational Safety Improvements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DD09CD-975B-B5A6-2F02-2041C8F053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8A60A5-1B9B-4891-AB71-2C418221B2E2}" type="slidenum">
              <a:rPr lang="en-US" noProof="0" smtClean="0"/>
              <a:pPr/>
              <a:t>5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2067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DAB856-DE8B-221D-4A10-9F59359AF8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77687-CA3C-27F2-9CFC-1655189FC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>
                <a:solidFill>
                  <a:srgbClr val="08244F"/>
                </a:solidFill>
              </a:rPr>
            </a:br>
            <a:r>
              <a:rPr lang="en-US" dirty="0">
                <a:solidFill>
                  <a:srgbClr val="08244F"/>
                </a:solidFill>
              </a:rPr>
              <a:t>Rental Car Relocation &amp; Connector Project</a:t>
            </a:r>
            <a:br>
              <a:rPr lang="en-US" dirty="0">
                <a:solidFill>
                  <a:srgbClr val="08244F"/>
                </a:solidFill>
              </a:rPr>
            </a:br>
            <a:br>
              <a:rPr lang="en-US" sz="2200" dirty="0">
                <a:solidFill>
                  <a:srgbClr val="08244F"/>
                </a:solidFill>
              </a:rPr>
            </a:br>
            <a:r>
              <a:rPr lang="en-US" sz="2200" dirty="0">
                <a:solidFill>
                  <a:schemeClr val="accent5"/>
                </a:solidFill>
              </a:rPr>
              <a:t>Passenger Experience &amp; Operational Modernization</a:t>
            </a:r>
            <a:br>
              <a:rPr lang="en-US" sz="2200" dirty="0">
                <a:solidFill>
                  <a:schemeClr val="accent5"/>
                </a:solidFill>
              </a:rPr>
            </a:br>
            <a:r>
              <a:rPr lang="en-US" sz="2200" dirty="0"/>
              <a:t>Estimated Value: ~$5M</a:t>
            </a:r>
            <a:br>
              <a:rPr lang="en-US" sz="2200" dirty="0"/>
            </a:br>
            <a:endParaRPr lang="en-US" sz="2200" dirty="0">
              <a:solidFill>
                <a:srgbClr val="08244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D7BA4-D4B9-2B28-B70E-074FCACFFC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marL="0" indent="0">
              <a:buNone/>
            </a:pPr>
            <a:endParaRPr lang="en-US" b="1" dirty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accent5"/>
                </a:solidFill>
              </a:rPr>
              <a:t>Project Components</a:t>
            </a:r>
          </a:p>
          <a:p>
            <a:pPr>
              <a:defRPr sz="2000">
                <a:solidFill>
                  <a:srgbClr val="08244F"/>
                </a:solidFill>
              </a:defRPr>
            </a:pPr>
            <a:r>
              <a:rPr lang="en-US" dirty="0"/>
              <a:t>Rental car counter relocation</a:t>
            </a:r>
          </a:p>
          <a:p>
            <a:pPr>
              <a:defRPr sz="2000">
                <a:solidFill>
                  <a:srgbClr val="08244F"/>
                </a:solidFill>
              </a:defRPr>
            </a:pPr>
            <a:r>
              <a:rPr lang="en-US" dirty="0"/>
              <a:t>Enclosed climate-controlled connector walkway</a:t>
            </a:r>
          </a:p>
          <a:p>
            <a:pPr>
              <a:defRPr sz="2000">
                <a:solidFill>
                  <a:srgbClr val="08244F"/>
                </a:solidFill>
              </a:defRPr>
            </a:pPr>
            <a:r>
              <a:rPr lang="en-US" dirty="0"/>
              <a:t>Wayfinding and signage enhancements</a:t>
            </a:r>
          </a:p>
          <a:p>
            <a:pPr>
              <a:defRPr sz="2000">
                <a:solidFill>
                  <a:srgbClr val="08244F"/>
                </a:solidFill>
              </a:defRPr>
            </a:pPr>
            <a:r>
              <a:rPr lang="en-US" dirty="0"/>
              <a:t>Passenger circulation improvements</a:t>
            </a:r>
          </a:p>
          <a:p>
            <a:pPr>
              <a:defRPr sz="2000">
                <a:solidFill>
                  <a:srgbClr val="08244F"/>
                </a:solidFill>
              </a:defRPr>
            </a:pPr>
            <a:r>
              <a:rPr lang="en-US" dirty="0"/>
              <a:t>Multi-phase operational coordination</a:t>
            </a:r>
          </a:p>
          <a:p>
            <a:pPr marL="0" indent="0">
              <a:buNone/>
            </a:pPr>
            <a:endParaRPr lang="en-US" sz="2000" b="1" dirty="0">
              <a:solidFill>
                <a:schemeClr val="accent5"/>
              </a:solidFill>
            </a:endParaRPr>
          </a:p>
          <a:p>
            <a:pPr marL="0" indent="0">
              <a:buNone/>
            </a:pPr>
            <a:endParaRPr lang="en-US" sz="2000" b="1" dirty="0">
              <a:solidFill>
                <a:schemeClr val="accent5"/>
              </a:solidFill>
            </a:endParaRPr>
          </a:p>
          <a:p>
            <a:pPr marL="0" indent="0">
              <a:buNone/>
            </a:pPr>
            <a:endParaRPr lang="en-US" sz="2000" b="1" dirty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accent5"/>
                </a:solidFill>
              </a:rPr>
              <a:t>Opportunity Areas</a:t>
            </a:r>
          </a:p>
          <a:p>
            <a:r>
              <a:rPr lang="en-US" sz="2000" dirty="0"/>
              <a:t>General Construction</a:t>
            </a:r>
          </a:p>
          <a:p>
            <a:r>
              <a:rPr lang="en-US" sz="2000" dirty="0"/>
              <a:t>Electrical</a:t>
            </a:r>
          </a:p>
          <a:p>
            <a:r>
              <a:rPr lang="en-US" sz="2000" dirty="0"/>
              <a:t>HVAC</a:t>
            </a:r>
          </a:p>
          <a:p>
            <a:r>
              <a:rPr lang="en-US" sz="2000" dirty="0"/>
              <a:t>Low Voltage</a:t>
            </a:r>
          </a:p>
          <a:p>
            <a:r>
              <a:rPr lang="en-US" sz="2000" dirty="0"/>
              <a:t>Signage</a:t>
            </a:r>
          </a:p>
          <a:p>
            <a:r>
              <a:rPr lang="en-US" sz="2000" dirty="0"/>
              <a:t>Specialty Trades</a:t>
            </a:r>
          </a:p>
          <a:p>
            <a:r>
              <a:rPr lang="en-US" sz="2000" dirty="0"/>
              <a:t>Technology Integration</a:t>
            </a:r>
          </a:p>
          <a:p>
            <a:pPr marL="0" indent="0">
              <a:buNone/>
              <a:defRPr sz="2000">
                <a:solidFill>
                  <a:srgbClr val="08244F"/>
                </a:solidFill>
              </a:defRPr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096993-8916-35DE-5536-0085ACDAF5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8A60A5-1B9B-4891-AB71-2C418221B2E2}" type="slidenum">
              <a:rPr lang="en-US" noProof="0" smtClean="0"/>
              <a:pPr/>
              <a:t>6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258152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313289-4069-73AD-220E-54A2AB88EA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37D13-9AA4-D348-D595-4359EB54C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dirty="0">
                <a:solidFill>
                  <a:srgbClr val="08244F"/>
                </a:solidFill>
              </a:rPr>
            </a:br>
            <a:r>
              <a:rPr lang="en-US" dirty="0">
                <a:solidFill>
                  <a:srgbClr val="08244F"/>
                </a:solidFill>
              </a:rPr>
              <a:t>Concessions Modernization</a:t>
            </a:r>
            <a:br>
              <a:rPr lang="en-US" dirty="0">
                <a:solidFill>
                  <a:srgbClr val="08244F"/>
                </a:solidFill>
              </a:rPr>
            </a:br>
            <a:br>
              <a:rPr lang="en-US" sz="2000" dirty="0">
                <a:solidFill>
                  <a:srgbClr val="08244F"/>
                </a:solidFill>
              </a:rPr>
            </a:br>
            <a:r>
              <a:rPr lang="en-US" sz="2200" dirty="0">
                <a:solidFill>
                  <a:schemeClr val="accent5"/>
                </a:solidFill>
              </a:rPr>
              <a:t>Passenger Experience, Retail &amp; Hospitality Opportunities</a:t>
            </a:r>
            <a:br>
              <a:rPr lang="en-US" dirty="0">
                <a:solidFill>
                  <a:schemeClr val="accent5"/>
                </a:solidFill>
              </a:rPr>
            </a:br>
            <a:endParaRPr lang="en-US" dirty="0">
              <a:solidFill>
                <a:srgbClr val="08244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7EF09F-C5FC-B491-B2DB-E4E89995E3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 sz="2000">
                <a:solidFill>
                  <a:srgbClr val="08244F"/>
                </a:solidFill>
              </a:defRPr>
            </a:pPr>
            <a:r>
              <a:rPr lang="en-US" dirty="0"/>
              <a:t>Food &amp; beverage concepts</a:t>
            </a:r>
          </a:p>
          <a:p>
            <a:pPr>
              <a:defRPr sz="2000">
                <a:solidFill>
                  <a:srgbClr val="08244F"/>
                </a:solidFill>
              </a:defRPr>
            </a:pPr>
            <a:r>
              <a:rPr lang="en-US" dirty="0"/>
              <a:t>Retail modernization</a:t>
            </a:r>
          </a:p>
          <a:p>
            <a:pPr>
              <a:defRPr sz="2000">
                <a:solidFill>
                  <a:srgbClr val="08244F"/>
                </a:solidFill>
              </a:defRPr>
            </a:pPr>
            <a:r>
              <a:rPr lang="en-US" dirty="0"/>
              <a:t>Local and specialty vendor opportunities</a:t>
            </a:r>
          </a:p>
          <a:p>
            <a:pPr>
              <a:defRPr sz="2000">
                <a:solidFill>
                  <a:srgbClr val="08244F"/>
                </a:solidFill>
              </a:defRPr>
            </a:pPr>
            <a:r>
              <a:rPr lang="en-US" dirty="0"/>
              <a:t>Passenger-focused hospitality enhancements</a:t>
            </a:r>
          </a:p>
          <a:p>
            <a:pPr>
              <a:defRPr sz="2000">
                <a:solidFill>
                  <a:srgbClr val="08244F"/>
                </a:solidFill>
              </a:defRPr>
            </a:pPr>
            <a:r>
              <a:rPr lang="en-US" dirty="0"/>
              <a:t>Tenant improvements and branding opportunities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C1E9C7-7F4F-6F48-F174-47B92427CF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8A60A5-1B9B-4891-AB71-2C418221B2E2}" type="slidenum">
              <a:rPr lang="en-US" noProof="0" smtClean="0"/>
              <a:pPr/>
              <a:t>7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674261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F50245-4503-B910-DEA5-46F13689CA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D32BE-ADBC-668B-5DF3-48F6DDE36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8244F"/>
                </a:solidFill>
              </a:rPr>
              <a:t>Infrastructure &amp; Airfield Investments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48A8A-C14F-B142-0ADE-D23845F2D1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East Side Apron 5 Phase I</a:t>
            </a:r>
          </a:p>
          <a:p>
            <a:pPr lvl="1"/>
            <a:r>
              <a:rPr lang="en-US" dirty="0"/>
              <a:t>Estimated Value: </a:t>
            </a:r>
            <a:r>
              <a:rPr lang="en-US"/>
              <a:t>~$15M+</a:t>
            </a:r>
            <a:endParaRPr lang="en-US" dirty="0"/>
          </a:p>
          <a:p>
            <a:r>
              <a:rPr lang="en-US" b="1" dirty="0">
                <a:solidFill>
                  <a:schemeClr val="tx1"/>
                </a:solidFill>
              </a:rPr>
              <a:t>Passenger Boarding Bridge Replacements</a:t>
            </a:r>
          </a:p>
          <a:p>
            <a:pPr lvl="1"/>
            <a:r>
              <a:rPr lang="en-US" dirty="0"/>
              <a:t>Estimated Value: ~$10M+</a:t>
            </a:r>
          </a:p>
          <a:p>
            <a:r>
              <a:rPr lang="en-US" b="1" dirty="0">
                <a:solidFill>
                  <a:schemeClr val="tx1"/>
                </a:solidFill>
              </a:rPr>
              <a:t>Fuel Farm Design &amp; Construction</a:t>
            </a:r>
          </a:p>
          <a:p>
            <a:pPr lvl="1"/>
            <a:r>
              <a:rPr lang="en-US" dirty="0"/>
              <a:t>Estimated Value: ~$9M+</a:t>
            </a:r>
          </a:p>
          <a:p>
            <a:r>
              <a:rPr lang="en-US" b="1" dirty="0">
                <a:solidFill>
                  <a:schemeClr val="tx1"/>
                </a:solidFill>
              </a:rPr>
              <a:t>Concourse A &amp; B Concrete Reconstruction</a:t>
            </a:r>
          </a:p>
          <a:p>
            <a:pPr lvl="1"/>
            <a:r>
              <a:rPr lang="en-US" dirty="0"/>
              <a:t>Estimated Value: ~$5M+</a:t>
            </a:r>
          </a:p>
          <a:p>
            <a:r>
              <a:rPr lang="en-US" b="1" dirty="0">
                <a:solidFill>
                  <a:schemeClr val="tx1"/>
                </a:solidFill>
              </a:rPr>
              <a:t>Additional Initiatives:</a:t>
            </a:r>
          </a:p>
          <a:p>
            <a:pPr lvl="1"/>
            <a:r>
              <a:rPr lang="en-US" dirty="0"/>
              <a:t>Taxiway Relocation Projects</a:t>
            </a:r>
          </a:p>
          <a:p>
            <a:pPr lvl="1"/>
            <a:r>
              <a:rPr lang="en-US" dirty="0"/>
              <a:t>Utility Modernization</a:t>
            </a:r>
          </a:p>
          <a:p>
            <a:pPr lvl="1"/>
            <a:r>
              <a:rPr lang="en-US" dirty="0"/>
              <a:t>Roadway &amp; Parking Improvements</a:t>
            </a:r>
          </a:p>
          <a:p>
            <a:pPr>
              <a:defRPr sz="2000">
                <a:solidFill>
                  <a:srgbClr val="08244F"/>
                </a:solidFill>
              </a:defRPr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7A7D8A-037D-078B-210B-672587FA59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8A60A5-1B9B-4891-AB71-2C418221B2E2}" type="slidenum">
              <a:rPr lang="en-US" noProof="0" smtClean="0"/>
              <a:pPr/>
              <a:t>8</a:t>
            </a:fld>
            <a:endParaRPr lang="en-US" noProof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3CCBCB3-CD33-206D-E993-AD8D443C5289}"/>
              </a:ext>
            </a:extLst>
          </p:cNvPr>
          <p:cNvSpPr txBox="1"/>
          <p:nvPr/>
        </p:nvSpPr>
        <p:spPr>
          <a:xfrm>
            <a:off x="1030224" y="6158011"/>
            <a:ext cx="10131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>
                <a:solidFill>
                  <a:schemeClr val="accent6"/>
                </a:solidFill>
              </a:rPr>
              <a:t>FAA / AIP participation anticipated on select projects.</a:t>
            </a:r>
          </a:p>
        </p:txBody>
      </p:sp>
    </p:spTree>
    <p:extLst>
      <p:ext uri="{BB962C8B-B14F-4D97-AF65-F5344CB8AC3E}">
        <p14:creationId xmlns:p14="http://schemas.microsoft.com/office/powerpoint/2010/main" val="121255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E92A52-DA4F-6130-391A-DA2BC28039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B38C5-8EBD-7155-0D25-DF6DA52DE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8244F"/>
                </a:solidFill>
              </a:rPr>
              <a:t>Technology &amp; Operational Modernization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355CFD-B208-0186-62F2-9D618C421E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accent5"/>
                </a:solidFill>
              </a:rPr>
              <a:t>Technology Initiatives</a:t>
            </a:r>
          </a:p>
          <a:p>
            <a:pPr>
              <a:defRPr sz="2000">
                <a:solidFill>
                  <a:srgbClr val="08244F"/>
                </a:solidFill>
              </a:defRPr>
            </a:pPr>
            <a:r>
              <a:rPr lang="en-US" dirty="0"/>
              <a:t>CCTV &amp; Surveillance Systems</a:t>
            </a:r>
          </a:p>
          <a:p>
            <a:pPr>
              <a:defRPr sz="2000">
                <a:solidFill>
                  <a:srgbClr val="08244F"/>
                </a:solidFill>
              </a:defRPr>
            </a:pPr>
            <a:r>
              <a:rPr lang="en-US" dirty="0"/>
              <a:t>Garage Signage Replacement</a:t>
            </a:r>
          </a:p>
          <a:p>
            <a:pPr>
              <a:defRPr sz="2000">
                <a:solidFill>
                  <a:srgbClr val="08244F"/>
                </a:solidFill>
              </a:defRPr>
            </a:pPr>
            <a:r>
              <a:rPr lang="en-US" dirty="0"/>
              <a:t>Communications Systems</a:t>
            </a:r>
          </a:p>
          <a:p>
            <a:pPr>
              <a:defRPr sz="2000">
                <a:solidFill>
                  <a:srgbClr val="08244F"/>
                </a:solidFill>
              </a:defRPr>
            </a:pPr>
            <a:r>
              <a:rPr lang="en-US" dirty="0"/>
              <a:t>LED Lighting Upgrades</a:t>
            </a:r>
          </a:p>
          <a:p>
            <a:pPr>
              <a:defRPr sz="2000">
                <a:solidFill>
                  <a:srgbClr val="08244F"/>
                </a:solidFill>
              </a:defRPr>
            </a:pPr>
            <a:r>
              <a:rPr lang="en-US" dirty="0"/>
              <a:t>Operational Systems Integration</a:t>
            </a:r>
          </a:p>
          <a:p>
            <a:pPr>
              <a:defRPr sz="2000">
                <a:solidFill>
                  <a:srgbClr val="08244F"/>
                </a:solidFill>
              </a:defRPr>
            </a:pPr>
            <a:r>
              <a:rPr lang="en-US" dirty="0"/>
              <a:t>HVAC Controls &amp; Utilities Modernization</a:t>
            </a:r>
          </a:p>
          <a:p>
            <a:pPr marL="0" indent="0">
              <a:buNone/>
              <a:defRPr sz="2000">
                <a:solidFill>
                  <a:srgbClr val="08244F"/>
                </a:solidFill>
              </a:defRPr>
            </a:pPr>
            <a:endParaRPr lang="en-US" b="1" dirty="0">
              <a:solidFill>
                <a:schemeClr val="accent5"/>
              </a:solidFill>
            </a:endParaRPr>
          </a:p>
          <a:p>
            <a:pPr marL="0" indent="0">
              <a:buNone/>
              <a:defRPr sz="2000">
                <a:solidFill>
                  <a:srgbClr val="08244F"/>
                </a:solidFill>
              </a:defRPr>
            </a:pPr>
            <a:endParaRPr lang="en-US" b="1" dirty="0">
              <a:solidFill>
                <a:schemeClr val="accent5"/>
              </a:solidFill>
            </a:endParaRPr>
          </a:p>
          <a:p>
            <a:pPr marL="0" indent="0">
              <a:buNone/>
              <a:defRPr sz="2000">
                <a:solidFill>
                  <a:srgbClr val="08244F"/>
                </a:solidFill>
              </a:defRPr>
            </a:pPr>
            <a:endParaRPr lang="en-US" b="1" dirty="0">
              <a:solidFill>
                <a:schemeClr val="accent5"/>
              </a:solidFill>
            </a:endParaRPr>
          </a:p>
          <a:p>
            <a:pPr marL="0" indent="0">
              <a:buNone/>
              <a:defRPr sz="2000">
                <a:solidFill>
                  <a:srgbClr val="08244F"/>
                </a:solidFill>
              </a:defRPr>
            </a:pPr>
            <a:r>
              <a:rPr lang="en-US" b="1" dirty="0">
                <a:solidFill>
                  <a:schemeClr val="accent5"/>
                </a:solidFill>
              </a:rPr>
              <a:t>Opportunity Areas</a:t>
            </a:r>
          </a:p>
          <a:p>
            <a:pPr>
              <a:defRPr sz="2000">
                <a:solidFill>
                  <a:srgbClr val="08244F"/>
                </a:solidFill>
              </a:defRPr>
            </a:pPr>
            <a:r>
              <a:rPr lang="en-US" dirty="0"/>
              <a:t>Systems Integration</a:t>
            </a:r>
          </a:p>
          <a:p>
            <a:pPr>
              <a:defRPr sz="2000">
                <a:solidFill>
                  <a:srgbClr val="08244F"/>
                </a:solidFill>
              </a:defRPr>
            </a:pPr>
            <a:r>
              <a:rPr lang="en-US" dirty="0"/>
              <a:t>Digital Signage</a:t>
            </a:r>
          </a:p>
          <a:p>
            <a:pPr>
              <a:defRPr sz="2000">
                <a:solidFill>
                  <a:srgbClr val="08244F"/>
                </a:solidFill>
              </a:defRPr>
            </a:pPr>
            <a:r>
              <a:rPr lang="en-US" dirty="0"/>
              <a:t>Electrical Infrastructure</a:t>
            </a:r>
          </a:p>
          <a:p>
            <a:pPr>
              <a:defRPr sz="2000">
                <a:solidFill>
                  <a:srgbClr val="08244F"/>
                </a:solidFill>
              </a:defRPr>
            </a:pPr>
            <a:r>
              <a:rPr lang="en-US" dirty="0"/>
              <a:t>Communications</a:t>
            </a:r>
          </a:p>
          <a:p>
            <a:pPr>
              <a:defRPr sz="2000">
                <a:solidFill>
                  <a:srgbClr val="08244F"/>
                </a:solidFill>
              </a:defRPr>
            </a:pPr>
            <a:r>
              <a:rPr lang="en-US" dirty="0"/>
              <a:t>Data Coordination</a:t>
            </a:r>
          </a:p>
          <a:p>
            <a:pPr>
              <a:defRPr sz="2000">
                <a:solidFill>
                  <a:srgbClr val="08244F"/>
                </a:solidFill>
              </a:defRPr>
            </a:pPr>
            <a:r>
              <a:rPr lang="en-US" dirty="0"/>
              <a:t>Maintenance &amp; Support Services</a:t>
            </a:r>
          </a:p>
          <a:p>
            <a:pPr>
              <a:defRPr sz="2000">
                <a:solidFill>
                  <a:srgbClr val="08244F"/>
                </a:solidFill>
              </a:defRPr>
            </a:pPr>
            <a:endParaRPr lang="en-US" dirty="0"/>
          </a:p>
          <a:p>
            <a:pPr marL="0" indent="0">
              <a:buNone/>
              <a:defRPr sz="2000">
                <a:solidFill>
                  <a:srgbClr val="08244F"/>
                </a:solidFill>
              </a:defRPr>
            </a:pPr>
            <a:endParaRPr lang="en-US" dirty="0"/>
          </a:p>
          <a:p>
            <a:pPr marL="0" indent="0">
              <a:buNone/>
              <a:defRPr sz="2000">
                <a:solidFill>
                  <a:srgbClr val="08244F"/>
                </a:solidFill>
              </a:defRPr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239B3A-F904-10B3-2FA3-F0AD73D5C8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8A60A5-1B9B-4891-AB71-2C418221B2E2}" type="slidenum">
              <a:rPr lang="en-US" noProof="0" smtClean="0"/>
              <a:pPr/>
              <a:t>9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8601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IC Theme">
  <a:themeElements>
    <a:clrScheme name="RIC Color Palette">
      <a:dk1>
        <a:srgbClr val="18478A"/>
      </a:dk1>
      <a:lt1>
        <a:srgbClr val="FFFFFF"/>
      </a:lt1>
      <a:dk2>
        <a:srgbClr val="53565A"/>
      </a:dk2>
      <a:lt2>
        <a:srgbClr val="D9D9D6"/>
      </a:lt2>
      <a:accent1>
        <a:srgbClr val="A0CCED"/>
      </a:accent1>
      <a:accent2>
        <a:srgbClr val="009CDE"/>
      </a:accent2>
      <a:accent3>
        <a:srgbClr val="3C9A5D"/>
      </a:accent3>
      <a:accent4>
        <a:srgbClr val="D45D00"/>
      </a:accent4>
      <a:accent5>
        <a:srgbClr val="FDB714"/>
      </a:accent5>
      <a:accent6>
        <a:srgbClr val="04213E"/>
      </a:accent6>
      <a:hlink>
        <a:srgbClr val="0070C0"/>
      </a:hlink>
      <a:folHlink>
        <a:srgbClr val="7030A0"/>
      </a:folHlink>
    </a:clrScheme>
    <a:fontScheme name="RIC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5B775BDB1896438FA24FBB8482E80E" ma:contentTypeVersion="20" ma:contentTypeDescription="Create a new document." ma:contentTypeScope="" ma:versionID="882e2f2249ec7710d0b776af35ed6595">
  <xsd:schema xmlns:xsd="http://www.w3.org/2001/XMLSchema" xmlns:xs="http://www.w3.org/2001/XMLSchema" xmlns:p="http://schemas.microsoft.com/office/2006/metadata/properties" xmlns:ns2="95e796e2-8c3f-455b-b07a-31d6b0221cec" xmlns:ns3="db01c761-71f7-433b-9227-64d4eef32891" targetNamespace="http://schemas.microsoft.com/office/2006/metadata/properties" ma:root="true" ma:fieldsID="e20a297473689913c77a6964ed4c88bb" ns2:_="" ns3:_="">
    <xsd:import namespace="95e796e2-8c3f-455b-b07a-31d6b0221cec"/>
    <xsd:import namespace="db01c761-71f7-433b-9227-64d4eef32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3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e796e2-8c3f-455b-b07a-31d6b0221c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description="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description="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description="" ma:internalName="MediaServiceLocation" ma:readOnly="true">
      <xsd:simpleType>
        <xsd:restriction base="dms:Text"/>
      </xsd:simpleType>
    </xsd:element>
    <xsd:element name="MediaServiceOCR" ma:index="18" nillable="true" ma:displayName="Extracted Text" ma:description="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ec46e444-9f51-497b-a7cd-de546329a38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01c761-71f7-433b-9227-64d4eef32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d069e36b-0222-4bd6-bee7-9b1400b8a3d9}" ma:internalName="TaxCatchAll" ma:showField="CatchAllData" ma:web="db01c761-71f7-433b-9227-64d4eef32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b01c761-71f7-433b-9227-64d4eef32891" xsi:nil="true"/>
    <lcf76f155ced4ddcb4097134ff3c332f xmlns="95e796e2-8c3f-455b-b07a-31d6b0221cec">
      <Terms xmlns="http://schemas.microsoft.com/office/infopath/2007/PartnerControls"/>
    </lcf76f155ced4ddcb4097134ff3c332f>
    <SharedWithUsers xmlns="db01c761-71f7-433b-9227-64d4eef32891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C0B3A36A-7639-433F-BB8A-AF248F0BCB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5e796e2-8c3f-455b-b07a-31d6b0221cec"/>
    <ds:schemaRef ds:uri="db01c761-71f7-433b-9227-64d4eef32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75E6DEF-2D43-435D-84F9-32DCCE7E109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F8B7D1B-AB25-41F8-A008-126E82EFAD78}">
  <ds:schemaRefs>
    <ds:schemaRef ds:uri="db01c761-71f7-433b-9227-64d4eef32891"/>
    <ds:schemaRef ds:uri="http://schemas.microsoft.com/office/infopath/2007/PartnerControls"/>
    <ds:schemaRef ds:uri="http://purl.org/dc/dcmitype/"/>
    <ds:schemaRef ds:uri="http://www.w3.org/XML/1998/namespace"/>
    <ds:schemaRef ds:uri="http://schemas.openxmlformats.org/package/2006/metadata/core-properties"/>
    <ds:schemaRef ds:uri="http://purl.org/dc/terms/"/>
    <ds:schemaRef ds:uri="http://purl.org/dc/elements/1.1/"/>
    <ds:schemaRef ds:uri="http://schemas.microsoft.com/office/2006/documentManagement/types"/>
    <ds:schemaRef ds:uri="95e796e2-8c3f-455b-b07a-31d6b0221cec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646</Words>
  <Application>Microsoft Office PowerPoint</Application>
  <PresentationFormat>Widescreen</PresentationFormat>
  <Paragraphs>179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Aptos</vt:lpstr>
      <vt:lpstr>Arial</vt:lpstr>
      <vt:lpstr>Arial Black</vt:lpstr>
      <vt:lpstr>Calibri</vt:lpstr>
      <vt:lpstr>Montserrat</vt:lpstr>
      <vt:lpstr>RIC Theme</vt:lpstr>
      <vt:lpstr>Partnering with  Richmond International Airport (RIC)</vt:lpstr>
      <vt:lpstr>Richmond International Airport</vt:lpstr>
      <vt:lpstr>Doing Business with RIC</vt:lpstr>
      <vt:lpstr>Investing in the Future of RIC</vt:lpstr>
      <vt:lpstr>Upcoming Opportunity Categories</vt:lpstr>
      <vt:lpstr> Rental Car Relocation &amp; Connector Project  Passenger Experience &amp; Operational Modernization Estimated Value: ~$5M </vt:lpstr>
      <vt:lpstr> Concessions Modernization  Passenger Experience, Retail &amp; Hospitality Opportunities </vt:lpstr>
      <vt:lpstr>Infrastructure &amp; Airfield Investments</vt:lpstr>
      <vt:lpstr>Technology &amp; Operational Modernization</vt:lpstr>
      <vt:lpstr>Operations, Maintenance &amp; Safety</vt:lpstr>
      <vt:lpstr>Building Partnerships Through Opportunity</vt:lpstr>
      <vt:lpstr>Stay Connected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Martin Rubinstein</dc:creator>
  <cp:lastModifiedBy>Stacy Seay</cp:lastModifiedBy>
  <cp:revision>8</cp:revision>
  <dcterms:created xsi:type="dcterms:W3CDTF">2025-07-01T14:47:20Z</dcterms:created>
  <dcterms:modified xsi:type="dcterms:W3CDTF">2026-06-04T14:55:54Z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0x010100B15B775BDB1896438FA24FBB8482E80E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xd_Signature">
    <vt:lpwstr/>
  </property>
</Properties>
</file>